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32229" y="32385"/>
            <a:ext cx="8527541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91616" y="3627099"/>
            <a:ext cx="10208767" cy="1499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 u="heavy">
                <a:solidFill>
                  <a:srgbClr val="1A1A1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 u="heavy">
                <a:solidFill>
                  <a:srgbClr val="1A1A1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 u="heavy">
                <a:solidFill>
                  <a:srgbClr val="1A1A1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4857" y="155194"/>
            <a:ext cx="762127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 u="heavy">
                <a:solidFill>
                  <a:srgbClr val="1A1A1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7537" y="1631949"/>
            <a:ext cx="10456925" cy="2686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5" Type="http://schemas.openxmlformats.org/officeDocument/2006/relationships/image" Target="../media/image55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Relationship Id="rId4" Type="http://schemas.openxmlformats.org/officeDocument/2006/relationships/image" Target="../media/image69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0748"/>
            <a:ext cx="12192000" cy="6207760"/>
          </a:xfrm>
          <a:custGeom>
            <a:avLst/>
            <a:gdLst/>
            <a:ahLst/>
            <a:cxnLst/>
            <a:rect l="l" t="t" r="r" b="b"/>
            <a:pathLst>
              <a:path w="12192000" h="6207759">
                <a:moveTo>
                  <a:pt x="0" y="6207251"/>
                </a:moveTo>
                <a:lnTo>
                  <a:pt x="12192000" y="6207251"/>
                </a:lnTo>
                <a:lnTo>
                  <a:pt x="12192000" y="0"/>
                </a:lnTo>
                <a:lnTo>
                  <a:pt x="0" y="0"/>
                </a:lnTo>
                <a:lnTo>
                  <a:pt x="0" y="6207251"/>
                </a:lnTo>
                <a:close/>
              </a:path>
            </a:pathLst>
          </a:custGeom>
          <a:solidFill>
            <a:srgbClr val="E9E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50875"/>
          </a:xfrm>
          <a:custGeom>
            <a:avLst/>
            <a:gdLst/>
            <a:ahLst/>
            <a:cxnLst/>
            <a:rect l="l" t="t" r="r" b="b"/>
            <a:pathLst>
              <a:path w="12192000" h="650875">
                <a:moveTo>
                  <a:pt x="12192000" y="0"/>
                </a:moveTo>
                <a:lnTo>
                  <a:pt x="0" y="0"/>
                </a:lnTo>
                <a:lnTo>
                  <a:pt x="0" y="650748"/>
                </a:lnTo>
                <a:lnTo>
                  <a:pt x="12192000" y="650748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106424" y="1588008"/>
            <a:ext cx="995680" cy="60960"/>
            <a:chOff x="1106424" y="1588008"/>
            <a:chExt cx="995680" cy="60960"/>
          </a:xfrm>
        </p:grpSpPr>
        <p:sp>
          <p:nvSpPr>
            <p:cNvPr id="5" name="object 5"/>
            <p:cNvSpPr/>
            <p:nvPr/>
          </p:nvSpPr>
          <p:spPr>
            <a:xfrm>
              <a:off x="1604772" y="1588008"/>
              <a:ext cx="497205" cy="60960"/>
            </a:xfrm>
            <a:custGeom>
              <a:avLst/>
              <a:gdLst/>
              <a:ahLst/>
              <a:cxnLst/>
              <a:rect l="l" t="t" r="r" b="b"/>
              <a:pathLst>
                <a:path w="497205" h="60960">
                  <a:moveTo>
                    <a:pt x="496823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496823" y="60960"/>
                  </a:lnTo>
                  <a:lnTo>
                    <a:pt x="496823" y="0"/>
                  </a:lnTo>
                  <a:close/>
                </a:path>
              </a:pathLst>
            </a:custGeom>
            <a:solidFill>
              <a:srgbClr val="EB5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6424" y="1588008"/>
              <a:ext cx="501650" cy="60960"/>
            </a:xfrm>
            <a:custGeom>
              <a:avLst/>
              <a:gdLst/>
              <a:ahLst/>
              <a:cxnLst/>
              <a:rect l="l" t="t" r="r" b="b"/>
              <a:pathLst>
                <a:path w="501650" h="60960">
                  <a:moveTo>
                    <a:pt x="501395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501395" y="60960"/>
                  </a:lnTo>
                  <a:lnTo>
                    <a:pt x="501395" y="0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39388" y="1959990"/>
            <a:ext cx="684847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500" spc="-320">
                <a:latin typeface="Arial"/>
                <a:cs typeface="Arial"/>
              </a:rPr>
              <a:t>Capstone </a:t>
            </a:r>
            <a:r>
              <a:rPr dirty="0" u="none" sz="4500" spc="-215">
                <a:latin typeface="Arial"/>
                <a:cs typeface="Arial"/>
              </a:rPr>
              <a:t>Project </a:t>
            </a:r>
            <a:r>
              <a:rPr dirty="0" u="none" sz="4500" spc="-190">
                <a:latin typeface="Arial"/>
                <a:cs typeface="Arial"/>
              </a:rPr>
              <a:t>Report</a:t>
            </a:r>
            <a:r>
              <a:rPr dirty="0" u="none" sz="4500" spc="-295">
                <a:latin typeface="Arial"/>
                <a:cs typeface="Arial"/>
              </a:rPr>
              <a:t> </a:t>
            </a:r>
            <a:r>
              <a:rPr dirty="0" u="none" sz="4500" spc="-330">
                <a:latin typeface="Arial"/>
                <a:cs typeface="Arial"/>
              </a:rPr>
              <a:t>On</a:t>
            </a:r>
            <a:endParaRPr sz="4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8965" y="2946603"/>
            <a:ext cx="5449570" cy="605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spc="-360" b="1">
                <a:solidFill>
                  <a:srgbClr val="585858"/>
                </a:solidFill>
                <a:latin typeface="Arial"/>
                <a:cs typeface="Arial"/>
              </a:rPr>
              <a:t>“TRAVEL </a:t>
            </a:r>
            <a:r>
              <a:rPr dirty="0" sz="3800" spc="-395" b="1">
                <a:solidFill>
                  <a:srgbClr val="585858"/>
                </a:solidFill>
                <a:latin typeface="Arial"/>
                <a:cs typeface="Arial"/>
              </a:rPr>
              <a:t>APPROVAL</a:t>
            </a:r>
            <a:r>
              <a:rPr dirty="0" sz="3800" spc="-229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800" spc="-295" b="1">
                <a:solidFill>
                  <a:srgbClr val="585858"/>
                </a:solidFill>
                <a:latin typeface="Arial"/>
                <a:cs typeface="Arial"/>
              </a:rPr>
              <a:t>APP”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0291" y="4452061"/>
            <a:ext cx="3867785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90">
                <a:solidFill>
                  <a:srgbClr val="1A9987"/>
                </a:solidFill>
                <a:latin typeface="Arial"/>
                <a:cs typeface="Arial"/>
              </a:rPr>
              <a:t>BY: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75">
                <a:solidFill>
                  <a:srgbClr val="1A9987"/>
                </a:solidFill>
                <a:latin typeface="Arial"/>
                <a:cs typeface="Arial"/>
              </a:rPr>
              <a:t>Name: </a:t>
            </a:r>
            <a:r>
              <a:rPr dirty="0" sz="2500" spc="-145">
                <a:solidFill>
                  <a:srgbClr val="1A9987"/>
                </a:solidFill>
                <a:latin typeface="Arial"/>
                <a:cs typeface="Arial"/>
              </a:rPr>
              <a:t>BALARAM</a:t>
            </a:r>
            <a:r>
              <a:rPr dirty="0" sz="2500" spc="-270">
                <a:solidFill>
                  <a:srgbClr val="1A9987"/>
                </a:solidFill>
                <a:latin typeface="Arial"/>
                <a:cs typeface="Arial"/>
              </a:rPr>
              <a:t> </a:t>
            </a:r>
            <a:r>
              <a:rPr dirty="0" sz="2500" spc="-170">
                <a:solidFill>
                  <a:srgbClr val="1A9987"/>
                </a:solidFill>
                <a:latin typeface="Arial"/>
                <a:cs typeface="Arial"/>
              </a:rPr>
              <a:t>PHIRADULA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0">
                <a:solidFill>
                  <a:srgbClr val="1A9987"/>
                </a:solidFill>
                <a:latin typeface="Arial"/>
                <a:cs typeface="Arial"/>
              </a:rPr>
              <a:t>Batch</a:t>
            </a:r>
            <a:r>
              <a:rPr dirty="0" sz="2000" spc="-35">
                <a:solidFill>
                  <a:srgbClr val="1A9987"/>
                </a:solidFill>
                <a:latin typeface="Arial"/>
                <a:cs typeface="Arial"/>
              </a:rPr>
              <a:t> </a:t>
            </a:r>
            <a:r>
              <a:rPr dirty="0" sz="2500" spc="-220">
                <a:solidFill>
                  <a:srgbClr val="1A9987"/>
                </a:solidFill>
                <a:latin typeface="Arial"/>
                <a:cs typeface="Arial"/>
              </a:rPr>
              <a:t>WIP-SF-</a:t>
            </a:r>
            <a:r>
              <a:rPr dirty="0" sz="2500" spc="-220">
                <a:solidFill>
                  <a:srgbClr val="1A9987"/>
                </a:solidFill>
                <a:latin typeface="Trebuchet MS"/>
                <a:cs typeface="Trebuchet MS"/>
              </a:rPr>
              <a:t>13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 spc="-130">
                <a:solidFill>
                  <a:srgbClr val="1A9987"/>
                </a:solidFill>
                <a:latin typeface="Arial"/>
                <a:cs typeface="Arial"/>
              </a:rPr>
              <a:t>LMS </a:t>
            </a:r>
            <a:r>
              <a:rPr dirty="0" sz="2000" spc="-35">
                <a:solidFill>
                  <a:srgbClr val="1A9987"/>
                </a:solidFill>
                <a:latin typeface="Arial"/>
                <a:cs typeface="Arial"/>
              </a:rPr>
              <a:t>Id</a:t>
            </a:r>
            <a:r>
              <a:rPr dirty="0" sz="2500" spc="-35">
                <a:solidFill>
                  <a:srgbClr val="1A9987"/>
                </a:solidFill>
                <a:latin typeface="Arial"/>
                <a:cs typeface="Arial"/>
              </a:rPr>
              <a:t>:</a:t>
            </a:r>
            <a:r>
              <a:rPr dirty="0" sz="2500" spc="-175">
                <a:solidFill>
                  <a:srgbClr val="1A9987"/>
                </a:solidFill>
                <a:latin typeface="Arial"/>
                <a:cs typeface="Arial"/>
              </a:rPr>
              <a:t> </a:t>
            </a:r>
            <a:r>
              <a:rPr dirty="0" sz="2500" spc="-180">
                <a:solidFill>
                  <a:srgbClr val="1A9987"/>
                </a:solidFill>
                <a:latin typeface="Arial"/>
                <a:cs typeface="Arial"/>
              </a:rPr>
              <a:t>MGSA_</a:t>
            </a:r>
            <a:r>
              <a:rPr dirty="0" sz="2500" spc="-180">
                <a:solidFill>
                  <a:srgbClr val="1A9987"/>
                </a:solidFill>
                <a:latin typeface="Trebuchet MS"/>
                <a:cs typeface="Trebuchet MS"/>
              </a:rPr>
              <a:t>527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44823" y="260604"/>
            <a:ext cx="4654296" cy="1232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5860" y="386842"/>
            <a:ext cx="831723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134235" marR="5080" indent="-2122170">
              <a:lnSpc>
                <a:spcPct val="100000"/>
              </a:lnSpc>
              <a:spcBef>
                <a:spcPts val="95"/>
              </a:spcBef>
            </a:pPr>
            <a:r>
              <a:rPr dirty="0" u="none" sz="2800">
                <a:latin typeface="Trebuchet MS"/>
                <a:cs typeface="Trebuchet MS"/>
              </a:rPr>
              <a:t>After</a:t>
            </a:r>
            <a:r>
              <a:rPr dirty="0" u="none" sz="2800" spc="-155">
                <a:latin typeface="Trebuchet MS"/>
                <a:cs typeface="Trebuchet MS"/>
              </a:rPr>
              <a:t> </a:t>
            </a:r>
            <a:r>
              <a:rPr dirty="0" u="none" sz="2800" spc="55">
                <a:latin typeface="Trebuchet MS"/>
                <a:cs typeface="Trebuchet MS"/>
              </a:rPr>
              <a:t>creating</a:t>
            </a:r>
            <a:r>
              <a:rPr dirty="0" u="none" sz="2800" spc="-160">
                <a:latin typeface="Trebuchet MS"/>
                <a:cs typeface="Trebuchet MS"/>
              </a:rPr>
              <a:t> </a:t>
            </a:r>
            <a:r>
              <a:rPr dirty="0" u="none" sz="2800" spc="30">
                <a:latin typeface="Trebuchet MS"/>
                <a:cs typeface="Trebuchet MS"/>
              </a:rPr>
              <a:t>Travel</a:t>
            </a:r>
            <a:r>
              <a:rPr dirty="0" u="none" sz="2800" spc="-150">
                <a:latin typeface="Trebuchet MS"/>
                <a:cs typeface="Trebuchet MS"/>
              </a:rPr>
              <a:t> </a:t>
            </a:r>
            <a:r>
              <a:rPr dirty="0" u="none" sz="2800" spc="75">
                <a:latin typeface="Trebuchet MS"/>
                <a:cs typeface="Trebuchet MS"/>
              </a:rPr>
              <a:t>Approval</a:t>
            </a:r>
            <a:r>
              <a:rPr dirty="0" u="none" sz="2800" spc="-150">
                <a:latin typeface="Trebuchet MS"/>
                <a:cs typeface="Trebuchet MS"/>
              </a:rPr>
              <a:t> </a:t>
            </a:r>
            <a:r>
              <a:rPr dirty="0" u="none" sz="2800" spc="20">
                <a:latin typeface="Trebuchet MS"/>
                <a:cs typeface="Trebuchet MS"/>
              </a:rPr>
              <a:t>object</a:t>
            </a:r>
            <a:r>
              <a:rPr dirty="0" u="none" sz="2800" spc="-170">
                <a:latin typeface="Trebuchet MS"/>
                <a:cs typeface="Trebuchet MS"/>
              </a:rPr>
              <a:t> </a:t>
            </a:r>
            <a:r>
              <a:rPr dirty="0" u="none" sz="2800">
                <a:latin typeface="Trebuchet MS"/>
                <a:cs typeface="Trebuchet MS"/>
              </a:rPr>
              <a:t>with</a:t>
            </a:r>
            <a:r>
              <a:rPr dirty="0" u="none" sz="2800" spc="-155">
                <a:latin typeface="Trebuchet MS"/>
                <a:cs typeface="Trebuchet MS"/>
              </a:rPr>
              <a:t> </a:t>
            </a:r>
            <a:r>
              <a:rPr dirty="0" u="none" sz="2800" spc="-5">
                <a:latin typeface="Trebuchet MS"/>
                <a:cs typeface="Trebuchet MS"/>
              </a:rPr>
              <a:t>fields,  </a:t>
            </a:r>
            <a:r>
              <a:rPr dirty="0" u="none" sz="2800" spc="-80">
                <a:latin typeface="Trebuchet MS"/>
                <a:cs typeface="Trebuchet MS"/>
              </a:rPr>
              <a:t>it</a:t>
            </a:r>
            <a:r>
              <a:rPr dirty="0" u="none" sz="2800" spc="-180">
                <a:latin typeface="Trebuchet MS"/>
                <a:cs typeface="Trebuchet MS"/>
              </a:rPr>
              <a:t> </a:t>
            </a:r>
            <a:r>
              <a:rPr dirty="0" u="none" sz="2800" spc="95">
                <a:latin typeface="Trebuchet MS"/>
                <a:cs typeface="Trebuchet MS"/>
              </a:rPr>
              <a:t>looks</a:t>
            </a:r>
            <a:r>
              <a:rPr dirty="0" u="none" sz="2800" spc="-145">
                <a:latin typeface="Trebuchet MS"/>
                <a:cs typeface="Trebuchet MS"/>
              </a:rPr>
              <a:t> </a:t>
            </a:r>
            <a:r>
              <a:rPr dirty="0" u="none" sz="2800" spc="140">
                <a:latin typeface="Trebuchet MS"/>
                <a:cs typeface="Trebuchet MS"/>
              </a:rPr>
              <a:t>as</a:t>
            </a:r>
            <a:r>
              <a:rPr dirty="0" u="none" sz="2800" spc="-170">
                <a:latin typeface="Trebuchet MS"/>
                <a:cs typeface="Trebuchet MS"/>
              </a:rPr>
              <a:t> </a:t>
            </a:r>
            <a:r>
              <a:rPr dirty="0" u="none" sz="2800" spc="100">
                <a:latin typeface="Trebuchet MS"/>
                <a:cs typeface="Trebuchet MS"/>
              </a:rPr>
              <a:t>shown</a:t>
            </a:r>
            <a:r>
              <a:rPr dirty="0" u="none" sz="2800" spc="-165">
                <a:latin typeface="Trebuchet MS"/>
                <a:cs typeface="Trebuchet MS"/>
              </a:rPr>
              <a:t> </a:t>
            </a:r>
            <a:r>
              <a:rPr dirty="0" u="none" sz="2800" spc="105">
                <a:latin typeface="Trebuchet MS"/>
                <a:cs typeface="Trebuchet MS"/>
              </a:rPr>
              <a:t>below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25039" y="1560601"/>
            <a:ext cx="8685275" cy="4433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1747" y="364998"/>
            <a:ext cx="9196705" cy="787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039494" marR="5080" indent="-1027430">
              <a:lnSpc>
                <a:spcPct val="100000"/>
              </a:lnSpc>
              <a:spcBef>
                <a:spcPts val="95"/>
              </a:spcBef>
            </a:pPr>
            <a:r>
              <a:rPr dirty="0" u="none" spc="55">
                <a:latin typeface="Trebuchet MS"/>
                <a:cs typeface="Trebuchet MS"/>
              </a:rPr>
              <a:t>Importing</a:t>
            </a:r>
            <a:r>
              <a:rPr dirty="0" u="none" spc="-140">
                <a:latin typeface="Trebuchet MS"/>
                <a:cs typeface="Trebuchet MS"/>
              </a:rPr>
              <a:t> </a:t>
            </a:r>
            <a:r>
              <a:rPr dirty="0" u="none" spc="55">
                <a:latin typeface="Trebuchet MS"/>
                <a:cs typeface="Trebuchet MS"/>
              </a:rPr>
              <a:t>Department</a:t>
            </a:r>
            <a:r>
              <a:rPr dirty="0" u="none" spc="-125">
                <a:latin typeface="Trebuchet MS"/>
                <a:cs typeface="Trebuchet MS"/>
              </a:rPr>
              <a:t> </a:t>
            </a:r>
            <a:r>
              <a:rPr dirty="0" u="none" spc="50">
                <a:latin typeface="Trebuchet MS"/>
                <a:cs typeface="Trebuchet MS"/>
              </a:rPr>
              <a:t>records</a:t>
            </a:r>
            <a:r>
              <a:rPr dirty="0" u="none" spc="-140">
                <a:latin typeface="Trebuchet MS"/>
                <a:cs typeface="Trebuchet MS"/>
              </a:rPr>
              <a:t> </a:t>
            </a:r>
            <a:r>
              <a:rPr dirty="0" u="none" spc="95">
                <a:latin typeface="Trebuchet MS"/>
                <a:cs typeface="Trebuchet MS"/>
              </a:rPr>
              <a:t>using</a:t>
            </a:r>
            <a:r>
              <a:rPr dirty="0" u="none" spc="-135">
                <a:latin typeface="Trebuchet MS"/>
                <a:cs typeface="Trebuchet MS"/>
              </a:rPr>
              <a:t> </a:t>
            </a:r>
            <a:r>
              <a:rPr dirty="0" u="none" spc="80">
                <a:latin typeface="Trebuchet MS"/>
                <a:cs typeface="Trebuchet MS"/>
              </a:rPr>
              <a:t>data</a:t>
            </a:r>
            <a:r>
              <a:rPr dirty="0" u="none" spc="-140">
                <a:latin typeface="Trebuchet MS"/>
                <a:cs typeface="Trebuchet MS"/>
              </a:rPr>
              <a:t> </a:t>
            </a:r>
            <a:r>
              <a:rPr dirty="0" u="none" spc="25">
                <a:latin typeface="Trebuchet MS"/>
                <a:cs typeface="Trebuchet MS"/>
              </a:rPr>
              <a:t>import</a:t>
            </a:r>
            <a:r>
              <a:rPr dirty="0" u="none" spc="-140">
                <a:latin typeface="Trebuchet MS"/>
                <a:cs typeface="Trebuchet MS"/>
              </a:rPr>
              <a:t> </a:t>
            </a:r>
            <a:r>
              <a:rPr dirty="0" u="none" spc="10">
                <a:latin typeface="Trebuchet MS"/>
                <a:cs typeface="Trebuchet MS"/>
              </a:rPr>
              <a:t>wizard</a:t>
            </a:r>
            <a:r>
              <a:rPr dirty="0" u="none" spc="-130">
                <a:latin typeface="Trebuchet MS"/>
                <a:cs typeface="Trebuchet MS"/>
              </a:rPr>
              <a:t> </a:t>
            </a:r>
            <a:r>
              <a:rPr dirty="0" u="none" spc="95">
                <a:latin typeface="Trebuchet MS"/>
                <a:cs typeface="Trebuchet MS"/>
              </a:rPr>
              <a:t>and  </a:t>
            </a:r>
            <a:r>
              <a:rPr dirty="0" u="none" spc="45">
                <a:latin typeface="Trebuchet MS"/>
                <a:cs typeface="Trebuchet MS"/>
              </a:rPr>
              <a:t>imported</a:t>
            </a:r>
            <a:r>
              <a:rPr dirty="0" u="none" spc="-150">
                <a:latin typeface="Trebuchet MS"/>
                <a:cs typeface="Trebuchet MS"/>
              </a:rPr>
              <a:t> </a:t>
            </a:r>
            <a:r>
              <a:rPr dirty="0" u="none" spc="35">
                <a:latin typeface="Trebuchet MS"/>
                <a:cs typeface="Trebuchet MS"/>
              </a:rPr>
              <a:t>record</a:t>
            </a:r>
            <a:r>
              <a:rPr dirty="0" u="none" spc="-145">
                <a:latin typeface="Trebuchet MS"/>
                <a:cs typeface="Trebuchet MS"/>
              </a:rPr>
              <a:t> </a:t>
            </a:r>
            <a:r>
              <a:rPr dirty="0" u="none" spc="80">
                <a:latin typeface="Trebuchet MS"/>
                <a:cs typeface="Trebuchet MS"/>
              </a:rPr>
              <a:t>data</a:t>
            </a:r>
            <a:r>
              <a:rPr dirty="0" u="none" spc="-140">
                <a:latin typeface="Trebuchet MS"/>
                <a:cs typeface="Trebuchet MS"/>
              </a:rPr>
              <a:t> </a:t>
            </a:r>
            <a:r>
              <a:rPr dirty="0" u="none" spc="70">
                <a:latin typeface="Trebuchet MS"/>
                <a:cs typeface="Trebuchet MS"/>
              </a:rPr>
              <a:t>status</a:t>
            </a:r>
            <a:r>
              <a:rPr dirty="0" u="none" spc="-150">
                <a:latin typeface="Trebuchet MS"/>
                <a:cs typeface="Trebuchet MS"/>
              </a:rPr>
              <a:t> </a:t>
            </a:r>
            <a:r>
              <a:rPr dirty="0" u="none" spc="85">
                <a:latin typeface="Trebuchet MS"/>
                <a:cs typeface="Trebuchet MS"/>
              </a:rPr>
              <a:t>can</a:t>
            </a:r>
            <a:r>
              <a:rPr dirty="0" u="none" spc="-135">
                <a:latin typeface="Trebuchet MS"/>
                <a:cs typeface="Trebuchet MS"/>
              </a:rPr>
              <a:t> </a:t>
            </a:r>
            <a:r>
              <a:rPr dirty="0" u="none" spc="60">
                <a:latin typeface="Trebuchet MS"/>
                <a:cs typeface="Trebuchet MS"/>
              </a:rPr>
              <a:t>viewed</a:t>
            </a:r>
            <a:r>
              <a:rPr dirty="0" u="none" spc="-145">
                <a:latin typeface="Trebuchet MS"/>
                <a:cs typeface="Trebuchet MS"/>
              </a:rPr>
              <a:t> </a:t>
            </a:r>
            <a:r>
              <a:rPr dirty="0" u="none" spc="95">
                <a:latin typeface="Trebuchet MS"/>
                <a:cs typeface="Trebuchet MS"/>
              </a:rPr>
              <a:t>below</a:t>
            </a:r>
          </a:p>
        </p:txBody>
      </p:sp>
      <p:sp>
        <p:nvSpPr>
          <p:cNvPr id="3" name="object 3"/>
          <p:cNvSpPr/>
          <p:nvPr/>
        </p:nvSpPr>
        <p:spPr>
          <a:xfrm>
            <a:off x="2391155" y="1301496"/>
            <a:ext cx="8127492" cy="5079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6967" y="497840"/>
            <a:ext cx="5481320" cy="788670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317500" marR="5080" indent="-304800">
              <a:lnSpc>
                <a:spcPct val="100400"/>
              </a:lnSpc>
              <a:spcBef>
                <a:spcPts val="80"/>
              </a:spcBef>
            </a:pPr>
            <a:r>
              <a:rPr dirty="0" u="none" spc="-5"/>
              <a:t>Creating Expense Item </a:t>
            </a:r>
            <a:r>
              <a:rPr dirty="0" u="none" spc="-10"/>
              <a:t>custom </a:t>
            </a:r>
            <a:r>
              <a:rPr dirty="0" u="none" spc="-5"/>
              <a:t>object and  Custom fields in Expense Item</a:t>
            </a:r>
            <a:r>
              <a:rPr dirty="0" u="none" spc="10"/>
              <a:t> </a:t>
            </a:r>
            <a:r>
              <a:rPr dirty="0" u="none" spc="-5"/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2284476" y="1455419"/>
            <a:ext cx="8008620" cy="5004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7810" y="678840"/>
            <a:ext cx="2840355" cy="10223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800"/>
              </a:lnSpc>
              <a:spcBef>
                <a:spcPts val="100"/>
              </a:spcBef>
            </a:pPr>
            <a:r>
              <a:rPr dirty="0" u="none" spc="-5">
                <a:solidFill>
                  <a:srgbClr val="1A9987"/>
                </a:solidFill>
              </a:rPr>
              <a:t>Creating User </a:t>
            </a:r>
            <a:r>
              <a:rPr dirty="0" u="none" spc="-10">
                <a:solidFill>
                  <a:srgbClr val="1A9987"/>
                </a:solidFill>
              </a:rPr>
              <a:t>with  </a:t>
            </a:r>
            <a:r>
              <a:rPr dirty="0" u="none" spc="-5">
                <a:solidFill>
                  <a:srgbClr val="1A9987"/>
                </a:solidFill>
              </a:rPr>
              <a:t>system admin</a:t>
            </a:r>
            <a:r>
              <a:rPr dirty="0" u="none" spc="-25">
                <a:solidFill>
                  <a:srgbClr val="1A9987"/>
                </a:solidFill>
              </a:rPr>
              <a:t> </a:t>
            </a:r>
            <a:r>
              <a:rPr dirty="0" u="none" spc="-5">
                <a:solidFill>
                  <a:srgbClr val="1A9987"/>
                </a:solidFill>
              </a:rPr>
              <a:t>license</a:t>
            </a:r>
          </a:p>
        </p:txBody>
      </p:sp>
      <p:sp>
        <p:nvSpPr>
          <p:cNvPr id="3" name="object 3"/>
          <p:cNvSpPr/>
          <p:nvPr/>
        </p:nvSpPr>
        <p:spPr>
          <a:xfrm>
            <a:off x="2532507" y="1871472"/>
            <a:ext cx="7321677" cy="4558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7141" y="830325"/>
            <a:ext cx="3420745" cy="9067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7600"/>
              </a:lnSpc>
              <a:spcBef>
                <a:spcPts val="100"/>
              </a:spcBef>
            </a:pPr>
            <a:r>
              <a:rPr dirty="0" u="none" sz="2100" spc="-5">
                <a:solidFill>
                  <a:srgbClr val="1A9987"/>
                </a:solidFill>
              </a:rPr>
              <a:t>Customize </a:t>
            </a:r>
            <a:r>
              <a:rPr dirty="0" u="none" sz="2100">
                <a:solidFill>
                  <a:srgbClr val="1A9987"/>
                </a:solidFill>
              </a:rPr>
              <a:t>the </a:t>
            </a:r>
            <a:r>
              <a:rPr dirty="0" u="none" sz="2100" spc="-5">
                <a:solidFill>
                  <a:srgbClr val="1A9987"/>
                </a:solidFill>
              </a:rPr>
              <a:t>Travel</a:t>
            </a:r>
            <a:r>
              <a:rPr dirty="0" u="none" sz="2100" spc="-65">
                <a:solidFill>
                  <a:srgbClr val="1A9987"/>
                </a:solidFill>
              </a:rPr>
              <a:t> </a:t>
            </a:r>
            <a:r>
              <a:rPr dirty="0" u="none" sz="2100">
                <a:solidFill>
                  <a:srgbClr val="1A9987"/>
                </a:solidFill>
              </a:rPr>
              <a:t>Approval  </a:t>
            </a:r>
            <a:r>
              <a:rPr dirty="0" u="none" sz="2100" spc="-5">
                <a:solidFill>
                  <a:srgbClr val="1A9987"/>
                </a:solidFill>
              </a:rPr>
              <a:t>Default </a:t>
            </a:r>
            <a:r>
              <a:rPr dirty="0" u="none" sz="2100">
                <a:solidFill>
                  <a:srgbClr val="1A9987"/>
                </a:solidFill>
              </a:rPr>
              <a:t>search</a:t>
            </a:r>
            <a:r>
              <a:rPr dirty="0" u="none" sz="2100" spc="5">
                <a:solidFill>
                  <a:srgbClr val="1A9987"/>
                </a:solidFill>
              </a:rPr>
              <a:t> </a:t>
            </a:r>
            <a:r>
              <a:rPr dirty="0" u="none" sz="2100" spc="-5">
                <a:solidFill>
                  <a:srgbClr val="1A9987"/>
                </a:solidFill>
              </a:rPr>
              <a:t>layout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991616" y="4446778"/>
            <a:ext cx="4742815" cy="767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3820">
              <a:lnSpc>
                <a:spcPts val="2925"/>
              </a:lnSpc>
              <a:spcBef>
                <a:spcPts val="95"/>
              </a:spcBef>
            </a:pPr>
            <a:r>
              <a:rPr dirty="0" sz="2500" spc="-5" b="1">
                <a:solidFill>
                  <a:srgbClr val="1A9987"/>
                </a:solidFill>
                <a:latin typeface="Carlito"/>
                <a:cs typeface="Carlito"/>
              </a:rPr>
              <a:t>Select </a:t>
            </a:r>
            <a:r>
              <a:rPr dirty="0" sz="2500" spc="-10" b="1">
                <a:solidFill>
                  <a:srgbClr val="1A9987"/>
                </a:solidFill>
                <a:latin typeface="Carlito"/>
                <a:cs typeface="Carlito"/>
              </a:rPr>
              <a:t>fields </a:t>
            </a:r>
            <a:r>
              <a:rPr dirty="0" sz="2500" spc="-5" b="1">
                <a:solidFill>
                  <a:srgbClr val="1A9987"/>
                </a:solidFill>
                <a:latin typeface="Carlito"/>
                <a:cs typeface="Carlito"/>
              </a:rPr>
              <a:t>to display in the</a:t>
            </a:r>
            <a:r>
              <a:rPr dirty="0" sz="2500" spc="45" b="1">
                <a:solidFill>
                  <a:srgbClr val="1A9987"/>
                </a:solidFill>
                <a:latin typeface="Carlito"/>
                <a:cs typeface="Carlito"/>
              </a:rPr>
              <a:t> </a:t>
            </a:r>
            <a:r>
              <a:rPr dirty="0" sz="2500" spc="-10" b="1">
                <a:solidFill>
                  <a:srgbClr val="1A9987"/>
                </a:solidFill>
                <a:latin typeface="Carlito"/>
                <a:cs typeface="Carlito"/>
              </a:rPr>
              <a:t>Travel</a:t>
            </a:r>
            <a:endParaRPr sz="2500">
              <a:latin typeface="Carlito"/>
              <a:cs typeface="Carlito"/>
            </a:endParaRPr>
          </a:p>
          <a:p>
            <a:pPr marL="12700">
              <a:lnSpc>
                <a:spcPts val="2925"/>
              </a:lnSpc>
            </a:pPr>
            <a:r>
              <a:rPr dirty="0" sz="2500" spc="-175" b="1">
                <a:solidFill>
                  <a:srgbClr val="1A9987"/>
                </a:solidFill>
                <a:latin typeface="Arial"/>
                <a:cs typeface="Arial"/>
              </a:rPr>
              <a:t>Approval </a:t>
            </a:r>
            <a:r>
              <a:rPr dirty="0" sz="2500" spc="-165" b="1">
                <a:solidFill>
                  <a:srgbClr val="1A9987"/>
                </a:solidFill>
                <a:latin typeface="Arial"/>
                <a:cs typeface="Arial"/>
              </a:rPr>
              <a:t>“All” </a:t>
            </a:r>
            <a:r>
              <a:rPr dirty="0" sz="2500" spc="-229" b="1">
                <a:solidFill>
                  <a:srgbClr val="1A9987"/>
                </a:solidFill>
                <a:latin typeface="Arial"/>
                <a:cs typeface="Arial"/>
              </a:rPr>
              <a:t>List</a:t>
            </a:r>
            <a:r>
              <a:rPr dirty="0" sz="2500" spc="-65" b="1">
                <a:solidFill>
                  <a:srgbClr val="1A9987"/>
                </a:solidFill>
                <a:latin typeface="Arial"/>
                <a:cs typeface="Arial"/>
              </a:rPr>
              <a:t> </a:t>
            </a:r>
            <a:r>
              <a:rPr dirty="0" sz="2500" spc="-135" b="1">
                <a:solidFill>
                  <a:srgbClr val="1A9987"/>
                </a:solidFill>
                <a:latin typeface="Arial"/>
                <a:cs typeface="Arial"/>
              </a:rPr>
              <a:t>view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48856" y="152400"/>
            <a:ext cx="45720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48856" y="3611879"/>
            <a:ext cx="4572000" cy="285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0653" y="653542"/>
            <a:ext cx="324802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pc="-10"/>
              <a:t>Customizing </a:t>
            </a:r>
            <a:r>
              <a:rPr dirty="0" u="none"/>
              <a:t>page</a:t>
            </a:r>
            <a:r>
              <a:rPr dirty="0" u="none" spc="-20"/>
              <a:t> </a:t>
            </a:r>
            <a:r>
              <a:rPr dirty="0" u="none" spc="-5"/>
              <a:t>layout</a:t>
            </a:r>
          </a:p>
        </p:txBody>
      </p:sp>
      <p:sp>
        <p:nvSpPr>
          <p:cNvPr id="3" name="object 3"/>
          <p:cNvSpPr/>
          <p:nvPr/>
        </p:nvSpPr>
        <p:spPr>
          <a:xfrm>
            <a:off x="2426207" y="1348739"/>
            <a:ext cx="8458200" cy="5286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1029" y="699338"/>
            <a:ext cx="32023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4000" spc="75">
                <a:latin typeface="Trebuchet MS"/>
                <a:cs typeface="Trebuchet MS"/>
              </a:rPr>
              <a:t>Test </a:t>
            </a:r>
            <a:r>
              <a:rPr dirty="0" u="none" sz="4000" spc="25">
                <a:latin typeface="Trebuchet MS"/>
                <a:cs typeface="Trebuchet MS"/>
              </a:rPr>
              <a:t>the</a:t>
            </a:r>
            <a:r>
              <a:rPr dirty="0" u="none" sz="4000" spc="-605">
                <a:latin typeface="Trebuchet MS"/>
                <a:cs typeface="Trebuchet MS"/>
              </a:rPr>
              <a:t> </a:t>
            </a:r>
            <a:r>
              <a:rPr dirty="0" u="none" sz="4000" spc="20">
                <a:latin typeface="Trebuchet MS"/>
                <a:cs typeface="Trebuchet MS"/>
              </a:rPr>
              <a:t>app: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06167" y="1531619"/>
            <a:ext cx="8522207" cy="4829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62783" y="507491"/>
            <a:ext cx="8662416" cy="5414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4716" y="376173"/>
            <a:ext cx="30327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500" spc="285">
                <a:latin typeface="Trebuchet MS"/>
                <a:cs typeface="Trebuchet MS"/>
              </a:rPr>
              <a:t>MODULE</a:t>
            </a:r>
            <a:r>
              <a:rPr dirty="0" u="none" sz="4500" spc="-370">
                <a:latin typeface="Trebuchet MS"/>
                <a:cs typeface="Trebuchet MS"/>
              </a:rPr>
              <a:t> </a:t>
            </a:r>
            <a:r>
              <a:rPr dirty="0" u="none" sz="6000" spc="-135">
                <a:latin typeface="Trebuchet MS"/>
                <a:cs typeface="Trebuchet MS"/>
              </a:rPr>
              <a:t>2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91235" indent="-287020">
              <a:lnSpc>
                <a:spcPts val="3279"/>
              </a:lnSpc>
              <a:buSzPct val="140000"/>
              <a:buChar char="●"/>
              <a:tabLst>
                <a:tab pos="992505" algn="l"/>
              </a:tabLst>
            </a:pPr>
            <a:r>
              <a:rPr dirty="0" spc="-5"/>
              <a:t>This project module focuses on the Automation and Analytics</a:t>
            </a:r>
            <a:r>
              <a:rPr dirty="0" spc="110"/>
              <a:t> </a:t>
            </a:r>
            <a:r>
              <a:rPr dirty="0" spc="-5"/>
              <a:t>Tools</a:t>
            </a:r>
          </a:p>
          <a:p>
            <a:pPr marL="991235">
              <a:lnSpc>
                <a:spcPts val="2960"/>
              </a:lnSpc>
            </a:pPr>
            <a:r>
              <a:rPr dirty="0" spc="-5"/>
              <a:t>to enhance your custom App</a:t>
            </a:r>
            <a:r>
              <a:rPr dirty="0" spc="5"/>
              <a:t> </a:t>
            </a:r>
            <a:r>
              <a:rPr dirty="0" spc="-5"/>
              <a:t>development.</a:t>
            </a:r>
          </a:p>
          <a:p>
            <a:pPr marL="692150">
              <a:lnSpc>
                <a:spcPct val="100000"/>
              </a:lnSpc>
              <a:spcBef>
                <a:spcPts val="20"/>
              </a:spcBef>
            </a:pPr>
            <a:endParaRPr sz="3750"/>
          </a:p>
          <a:p>
            <a:pPr marL="991235" marR="549910" indent="-287020">
              <a:lnSpc>
                <a:spcPct val="101800"/>
              </a:lnSpc>
              <a:buSzPct val="140000"/>
              <a:buChar char="●"/>
              <a:tabLst>
                <a:tab pos="992505" algn="l"/>
              </a:tabLst>
            </a:pPr>
            <a:r>
              <a:rPr dirty="0" spc="-5"/>
              <a:t>Define Business logic using Validation rules, </a:t>
            </a:r>
            <a:r>
              <a:rPr dirty="0"/>
              <a:t>Roll-up </a:t>
            </a:r>
            <a:r>
              <a:rPr dirty="0" spc="-5"/>
              <a:t>summary  fields, Formulas, Flows &amp; how you track Travel Approvals using  Reports and</a:t>
            </a:r>
            <a:r>
              <a:rPr dirty="0" spc="-10"/>
              <a:t> </a:t>
            </a:r>
            <a:r>
              <a:rPr dirty="0" spc="-5"/>
              <a:t>Dashboards</a:t>
            </a:r>
          </a:p>
        </p:txBody>
      </p:sp>
      <p:sp>
        <p:nvSpPr>
          <p:cNvPr id="4" name="object 4"/>
          <p:cNvSpPr/>
          <p:nvPr/>
        </p:nvSpPr>
        <p:spPr>
          <a:xfrm>
            <a:off x="8950452" y="4355109"/>
            <a:ext cx="2549652" cy="2295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8828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u="none" spc="-5"/>
              <a:t>Creating Formula</a:t>
            </a:r>
            <a:r>
              <a:rPr dirty="0" u="none" spc="25"/>
              <a:t> </a:t>
            </a:r>
            <a:r>
              <a:rPr dirty="0" u="none" spc="-10"/>
              <a:t>Fields</a:t>
            </a:r>
          </a:p>
          <a:p>
            <a:pPr algn="ctr">
              <a:lnSpc>
                <a:spcPct val="100000"/>
              </a:lnSpc>
              <a:spcBef>
                <a:spcPts val="209"/>
              </a:spcBef>
            </a:pPr>
            <a:r>
              <a:rPr dirty="0" u="none" spc="-5"/>
              <a:t>Static Resource </a:t>
            </a:r>
            <a:r>
              <a:rPr dirty="0" u="none" spc="-10"/>
              <a:t>with </a:t>
            </a:r>
            <a:r>
              <a:rPr dirty="0" u="none" spc="-5"/>
              <a:t>name</a:t>
            </a:r>
            <a:r>
              <a:rPr dirty="0" u="none" spc="20"/>
              <a:t> </a:t>
            </a:r>
            <a:r>
              <a:rPr dirty="0" u="none" spc="-5"/>
              <a:t>StatusImages</a:t>
            </a:r>
          </a:p>
        </p:txBody>
      </p:sp>
      <p:sp>
        <p:nvSpPr>
          <p:cNvPr id="3" name="object 3"/>
          <p:cNvSpPr/>
          <p:nvPr/>
        </p:nvSpPr>
        <p:spPr>
          <a:xfrm>
            <a:off x="2296667" y="1446301"/>
            <a:ext cx="7735824" cy="4835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1497" y="686561"/>
            <a:ext cx="312293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500" spc="260">
                <a:latin typeface="Trebuchet MS"/>
                <a:cs typeface="Trebuchet MS"/>
              </a:rPr>
              <a:t>CONTENTS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408" y="3291078"/>
            <a:ext cx="3669665" cy="18980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8920" indent="-236854">
              <a:lnSpc>
                <a:spcPts val="1630"/>
              </a:lnSpc>
              <a:buSzPct val="203846"/>
              <a:buFont typeface="Arial"/>
              <a:buChar char="●"/>
              <a:tabLst>
                <a:tab pos="249554" algn="l"/>
              </a:tabLst>
            </a:pPr>
            <a:r>
              <a:rPr dirty="0" sz="1300">
                <a:solidFill>
                  <a:srgbClr val="585858"/>
                </a:solidFill>
                <a:latin typeface="Lato"/>
                <a:cs typeface="Lato"/>
              </a:rPr>
              <a:t>INTRODUCTION </a:t>
            </a:r>
            <a:r>
              <a:rPr dirty="0" sz="1300" spc="-5">
                <a:solidFill>
                  <a:srgbClr val="585858"/>
                </a:solidFill>
                <a:latin typeface="Lato"/>
                <a:cs typeface="Lato"/>
              </a:rPr>
              <a:t>TO</a:t>
            </a:r>
            <a:r>
              <a:rPr dirty="0" sz="1300" spc="-16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300" spc="-5">
                <a:solidFill>
                  <a:srgbClr val="585858"/>
                </a:solidFill>
                <a:latin typeface="Lato"/>
                <a:cs typeface="Lato"/>
              </a:rPr>
              <a:t>SALESFORCE</a:t>
            </a:r>
            <a:endParaRPr sz="1300">
              <a:latin typeface="Lato"/>
              <a:cs typeface="Lato"/>
            </a:endParaRPr>
          </a:p>
          <a:p>
            <a:pPr marL="248920" indent="-236854">
              <a:lnSpc>
                <a:spcPts val="2585"/>
              </a:lnSpc>
              <a:buSzPct val="203846"/>
              <a:buFont typeface="Arial"/>
              <a:buChar char="●"/>
              <a:tabLst>
                <a:tab pos="249554" algn="l"/>
              </a:tabLst>
            </a:pPr>
            <a:r>
              <a:rPr dirty="0" sz="1300">
                <a:solidFill>
                  <a:srgbClr val="585858"/>
                </a:solidFill>
                <a:latin typeface="Lato"/>
                <a:cs typeface="Lato"/>
              </a:rPr>
              <a:t>INTRODUCTION</a:t>
            </a:r>
            <a:r>
              <a:rPr dirty="0" sz="1300" spc="-8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300" spc="-5">
                <a:solidFill>
                  <a:srgbClr val="585858"/>
                </a:solidFill>
                <a:latin typeface="Lato"/>
                <a:cs typeface="Lato"/>
              </a:rPr>
              <a:t>OF</a:t>
            </a:r>
            <a:r>
              <a:rPr dirty="0" sz="1300" spc="-8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585858"/>
                </a:solidFill>
                <a:latin typeface="Lato"/>
                <a:cs typeface="Lato"/>
              </a:rPr>
              <a:t>TRAVEL</a:t>
            </a:r>
            <a:r>
              <a:rPr dirty="0" sz="1300" spc="-8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585858"/>
                </a:solidFill>
                <a:latin typeface="Lato"/>
                <a:cs typeface="Lato"/>
              </a:rPr>
              <a:t>APPROVAL</a:t>
            </a:r>
            <a:r>
              <a:rPr dirty="0" sz="1300" spc="-5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300">
                <a:solidFill>
                  <a:srgbClr val="585858"/>
                </a:solidFill>
                <a:latin typeface="Lato"/>
                <a:cs typeface="Lato"/>
              </a:rPr>
              <a:t>APP</a:t>
            </a:r>
            <a:endParaRPr sz="1300">
              <a:latin typeface="Lato"/>
              <a:cs typeface="Lato"/>
            </a:endParaRPr>
          </a:p>
          <a:p>
            <a:pPr marL="248920" indent="-236854">
              <a:lnSpc>
                <a:spcPts val="2580"/>
              </a:lnSpc>
              <a:buSzPct val="203846"/>
              <a:buFont typeface="Arial"/>
              <a:buChar char="●"/>
              <a:tabLst>
                <a:tab pos="249554" algn="l"/>
              </a:tabLst>
            </a:pPr>
            <a:r>
              <a:rPr dirty="0" sz="1300" spc="-10">
                <a:solidFill>
                  <a:srgbClr val="585858"/>
                </a:solidFill>
                <a:latin typeface="Lato"/>
                <a:cs typeface="Lato"/>
              </a:rPr>
              <a:t>MODULE</a:t>
            </a:r>
            <a:r>
              <a:rPr dirty="0" sz="1300" spc="-17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300" spc="-5">
                <a:solidFill>
                  <a:srgbClr val="585858"/>
                </a:solidFill>
                <a:latin typeface="Lato"/>
                <a:cs typeface="Lato"/>
              </a:rPr>
              <a:t>1</a:t>
            </a:r>
            <a:endParaRPr sz="1300">
              <a:latin typeface="Lato"/>
              <a:cs typeface="Lato"/>
            </a:endParaRPr>
          </a:p>
          <a:p>
            <a:pPr marL="248920" indent="-236854">
              <a:lnSpc>
                <a:spcPts val="2580"/>
              </a:lnSpc>
              <a:buSzPct val="203846"/>
              <a:buFont typeface="Arial"/>
              <a:buChar char="●"/>
              <a:tabLst>
                <a:tab pos="249554" algn="l"/>
              </a:tabLst>
            </a:pPr>
            <a:r>
              <a:rPr dirty="0" sz="1300" spc="-10">
                <a:solidFill>
                  <a:srgbClr val="585858"/>
                </a:solidFill>
                <a:latin typeface="Lato"/>
                <a:cs typeface="Lato"/>
              </a:rPr>
              <a:t>MODULE</a:t>
            </a:r>
            <a:r>
              <a:rPr dirty="0" sz="1300" spc="-17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300" spc="-5">
                <a:solidFill>
                  <a:srgbClr val="585858"/>
                </a:solidFill>
                <a:latin typeface="Lato"/>
                <a:cs typeface="Lato"/>
              </a:rPr>
              <a:t>2</a:t>
            </a:r>
            <a:endParaRPr sz="1300">
              <a:latin typeface="Lato"/>
              <a:cs typeface="Lato"/>
            </a:endParaRPr>
          </a:p>
          <a:p>
            <a:pPr marL="248920" indent="-236854">
              <a:lnSpc>
                <a:spcPts val="2580"/>
              </a:lnSpc>
              <a:buSzPct val="203846"/>
              <a:buFont typeface="Arial"/>
              <a:buChar char="●"/>
              <a:tabLst>
                <a:tab pos="249554" algn="l"/>
              </a:tabLst>
            </a:pPr>
            <a:r>
              <a:rPr dirty="0" sz="1300" spc="-10">
                <a:solidFill>
                  <a:srgbClr val="585858"/>
                </a:solidFill>
                <a:latin typeface="Lato"/>
                <a:cs typeface="Lato"/>
              </a:rPr>
              <a:t>MODULE</a:t>
            </a:r>
            <a:r>
              <a:rPr dirty="0" sz="1300" spc="-17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300" spc="-5">
                <a:solidFill>
                  <a:srgbClr val="585858"/>
                </a:solidFill>
                <a:latin typeface="Lato"/>
                <a:cs typeface="Lato"/>
              </a:rPr>
              <a:t>3</a:t>
            </a:r>
            <a:endParaRPr sz="1300">
              <a:latin typeface="Lato"/>
              <a:cs typeface="Lato"/>
            </a:endParaRPr>
          </a:p>
          <a:p>
            <a:pPr marL="248920" indent="-236854">
              <a:lnSpc>
                <a:spcPts val="2880"/>
              </a:lnSpc>
              <a:buSzPct val="203846"/>
              <a:buFont typeface="Arial"/>
              <a:buChar char="●"/>
              <a:tabLst>
                <a:tab pos="249554" algn="l"/>
              </a:tabLst>
            </a:pPr>
            <a:r>
              <a:rPr dirty="0" sz="1300" spc="-5">
                <a:solidFill>
                  <a:srgbClr val="585858"/>
                </a:solidFill>
                <a:latin typeface="Lato"/>
                <a:cs typeface="Lato"/>
              </a:rPr>
              <a:t>CONCLUSION</a:t>
            </a:r>
            <a:endParaRPr sz="13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80986" y="2516318"/>
            <a:ext cx="3882769" cy="377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039" y="249173"/>
            <a:ext cx="771715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500" spc="-5" b="0">
                <a:latin typeface="Carlito"/>
                <a:cs typeface="Carlito"/>
              </a:rPr>
              <a:t>Create </a:t>
            </a:r>
            <a:r>
              <a:rPr dirty="0" u="none" sz="4500" b="0">
                <a:latin typeface="Carlito"/>
                <a:cs typeface="Carlito"/>
              </a:rPr>
              <a:t>a Record </a:t>
            </a:r>
            <a:r>
              <a:rPr dirty="0" u="none" sz="4500" spc="-265" b="0">
                <a:latin typeface="Arial"/>
                <a:cs typeface="Arial"/>
              </a:rPr>
              <a:t>– </a:t>
            </a:r>
            <a:r>
              <a:rPr dirty="0" u="none" sz="4500" spc="-5" b="0">
                <a:latin typeface="Carlito"/>
                <a:cs typeface="Carlito"/>
              </a:rPr>
              <a:t>Triggered</a:t>
            </a:r>
            <a:r>
              <a:rPr dirty="0" u="none" sz="4500" spc="-90" b="0">
                <a:latin typeface="Carlito"/>
                <a:cs typeface="Carlito"/>
              </a:rPr>
              <a:t> </a:t>
            </a:r>
            <a:r>
              <a:rPr dirty="0" u="none" sz="4500" spc="-5" b="0">
                <a:latin typeface="Carlito"/>
                <a:cs typeface="Carlito"/>
              </a:rPr>
              <a:t>Flow</a:t>
            </a:r>
            <a:endParaRPr sz="45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57272" y="1347216"/>
            <a:ext cx="8125968" cy="5079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0919" y="1486280"/>
            <a:ext cx="448881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pc="-5"/>
              <a:t>And add </a:t>
            </a:r>
            <a:r>
              <a:rPr dirty="0" u="none" spc="-10"/>
              <a:t>Decision </a:t>
            </a:r>
            <a:r>
              <a:rPr dirty="0" u="none" spc="-5"/>
              <a:t>element to</a:t>
            </a:r>
            <a:r>
              <a:rPr dirty="0" u="none" spc="10"/>
              <a:t> </a:t>
            </a:r>
            <a:r>
              <a:rPr dirty="0" u="none" spc="-10"/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1478280" y="2001011"/>
            <a:ext cx="4626864" cy="3482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5392" y="2017776"/>
            <a:ext cx="4572000" cy="3482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1013" y="441452"/>
            <a:ext cx="6648450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pc="-5"/>
              <a:t>Finally, the </a:t>
            </a:r>
            <a:r>
              <a:rPr dirty="0" u="none" spc="-10"/>
              <a:t>flow </a:t>
            </a:r>
            <a:r>
              <a:rPr dirty="0" u="none" spc="-5"/>
              <a:t>looks as shown, save and</a:t>
            </a:r>
            <a:r>
              <a:rPr dirty="0" u="none" spc="100"/>
              <a:t> </a:t>
            </a:r>
            <a:r>
              <a:rPr dirty="0" u="none" spc="-5"/>
              <a:t>activate</a:t>
            </a:r>
          </a:p>
        </p:txBody>
      </p:sp>
      <p:sp>
        <p:nvSpPr>
          <p:cNvPr id="3" name="object 3"/>
          <p:cNvSpPr/>
          <p:nvPr/>
        </p:nvSpPr>
        <p:spPr>
          <a:xfrm>
            <a:off x="2272283" y="1325892"/>
            <a:ext cx="8340852" cy="5212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589" y="273558"/>
            <a:ext cx="7127240" cy="78867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395095" marR="5080" indent="-1383030">
              <a:lnSpc>
                <a:spcPct val="100400"/>
              </a:lnSpc>
              <a:spcBef>
                <a:spcPts val="85"/>
              </a:spcBef>
            </a:pPr>
            <a:r>
              <a:rPr dirty="0" u="none" spc="-5"/>
              <a:t>Creating an Approval </a:t>
            </a:r>
            <a:r>
              <a:rPr dirty="0" u="none" spc="-10"/>
              <a:t>Process </a:t>
            </a:r>
            <a:r>
              <a:rPr dirty="0" u="none" spc="-5"/>
              <a:t>to send travel approvals  to </a:t>
            </a:r>
            <a:r>
              <a:rPr dirty="0" u="none" spc="-10"/>
              <a:t>manager </a:t>
            </a:r>
            <a:r>
              <a:rPr dirty="0" u="none" spc="-5"/>
              <a:t>or travel</a:t>
            </a:r>
            <a:r>
              <a:rPr dirty="0" u="none" spc="30"/>
              <a:t> </a:t>
            </a:r>
            <a:r>
              <a:rPr dirty="0" u="none" spc="-5"/>
              <a:t>coordinator</a:t>
            </a:r>
          </a:p>
        </p:txBody>
      </p:sp>
      <p:sp>
        <p:nvSpPr>
          <p:cNvPr id="3" name="object 3"/>
          <p:cNvSpPr/>
          <p:nvPr/>
        </p:nvSpPr>
        <p:spPr>
          <a:xfrm>
            <a:off x="2333244" y="1350276"/>
            <a:ext cx="8327135" cy="5202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6657" y="1249172"/>
            <a:ext cx="294068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pc="-5">
                <a:solidFill>
                  <a:srgbClr val="1A9987"/>
                </a:solidFill>
              </a:rPr>
              <a:t>Final Approval</a:t>
            </a:r>
            <a:r>
              <a:rPr dirty="0" u="none" spc="-25">
                <a:solidFill>
                  <a:srgbClr val="1A9987"/>
                </a:solidFill>
              </a:rPr>
              <a:t> </a:t>
            </a:r>
            <a:r>
              <a:rPr dirty="0" u="none" spc="-5">
                <a:solidFill>
                  <a:srgbClr val="1A9987"/>
                </a:solidFill>
              </a:rPr>
              <a:t>Action: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6657" y="4073778"/>
            <a:ext cx="297878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" b="1">
                <a:solidFill>
                  <a:srgbClr val="1A9987"/>
                </a:solidFill>
                <a:latin typeface="Carlito"/>
                <a:cs typeface="Carlito"/>
              </a:rPr>
              <a:t>Final Rejection</a:t>
            </a:r>
            <a:r>
              <a:rPr dirty="0" sz="2500" spc="-35" b="1">
                <a:solidFill>
                  <a:srgbClr val="1A9987"/>
                </a:solidFill>
                <a:latin typeface="Carlito"/>
                <a:cs typeface="Carlito"/>
              </a:rPr>
              <a:t> </a:t>
            </a:r>
            <a:r>
              <a:rPr dirty="0" sz="2500" spc="-5" b="1">
                <a:solidFill>
                  <a:srgbClr val="1A9987"/>
                </a:solidFill>
                <a:latin typeface="Carlito"/>
                <a:cs typeface="Carlito"/>
              </a:rPr>
              <a:t>Action: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6415" y="152400"/>
            <a:ext cx="4873751" cy="3044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25768" y="3622573"/>
            <a:ext cx="4596383" cy="2874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6507" y="378612"/>
            <a:ext cx="4973955" cy="13398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dirty="0" u="none" spc="-10">
                <a:solidFill>
                  <a:srgbClr val="1A9987"/>
                </a:solidFill>
              </a:rPr>
              <a:t>Testing </a:t>
            </a:r>
            <a:r>
              <a:rPr dirty="0" u="none" spc="-5">
                <a:solidFill>
                  <a:srgbClr val="1A9987"/>
                </a:solidFill>
              </a:rPr>
              <a:t>the approval process Status is  pending here, </a:t>
            </a:r>
            <a:r>
              <a:rPr dirty="0" u="none" spc="-5" b="0">
                <a:solidFill>
                  <a:srgbClr val="1A9987"/>
                </a:solidFill>
                <a:latin typeface="Carlito"/>
                <a:cs typeface="Carlito"/>
              </a:rPr>
              <a:t>Next </a:t>
            </a:r>
            <a:r>
              <a:rPr dirty="0" u="none" spc="-10" b="0">
                <a:solidFill>
                  <a:srgbClr val="1A9987"/>
                </a:solidFill>
                <a:latin typeface="Carlito"/>
                <a:cs typeface="Carlito"/>
              </a:rPr>
              <a:t>submit for  </a:t>
            </a:r>
            <a:r>
              <a:rPr dirty="0" u="none" spc="-5" b="0">
                <a:solidFill>
                  <a:srgbClr val="1A9987"/>
                </a:solidFill>
                <a:latin typeface="Carlito"/>
                <a:cs typeface="Carlito"/>
              </a:rPr>
              <a:t>approval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2958" y="3889894"/>
            <a:ext cx="3872865" cy="1180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1600"/>
              </a:lnSpc>
              <a:spcBef>
                <a:spcPts val="95"/>
              </a:spcBef>
            </a:pPr>
            <a:r>
              <a:rPr dirty="0" sz="2500" spc="-5" b="1">
                <a:solidFill>
                  <a:srgbClr val="1A9987"/>
                </a:solidFill>
                <a:latin typeface="Carlito"/>
                <a:cs typeface="Carlito"/>
              </a:rPr>
              <a:t>Login as Eric to give Approval  Can Approve or</a:t>
            </a:r>
            <a:r>
              <a:rPr dirty="0" sz="2500" b="1">
                <a:solidFill>
                  <a:srgbClr val="1A9987"/>
                </a:solidFill>
                <a:latin typeface="Carlito"/>
                <a:cs typeface="Carlito"/>
              </a:rPr>
              <a:t> </a:t>
            </a:r>
            <a:r>
              <a:rPr dirty="0" sz="2500" spc="-5" b="1">
                <a:solidFill>
                  <a:srgbClr val="1A9987"/>
                </a:solidFill>
                <a:latin typeface="Carlito"/>
                <a:cs typeface="Carlito"/>
              </a:rPr>
              <a:t>Reject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04659" y="3627120"/>
            <a:ext cx="4867656" cy="3041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04659" y="188976"/>
            <a:ext cx="4867656" cy="304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91" y="614934"/>
            <a:ext cx="7988300" cy="788670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405255" marR="5080" indent="-1393190">
              <a:lnSpc>
                <a:spcPct val="100400"/>
              </a:lnSpc>
              <a:spcBef>
                <a:spcPts val="80"/>
              </a:spcBef>
            </a:pPr>
            <a:r>
              <a:rPr dirty="0" u="none" spc="-5"/>
              <a:t>Using </a:t>
            </a:r>
            <a:r>
              <a:rPr dirty="0" u="none" spc="-10"/>
              <a:t>Data </a:t>
            </a:r>
            <a:r>
              <a:rPr dirty="0" u="none" spc="-5"/>
              <a:t>import </a:t>
            </a:r>
            <a:r>
              <a:rPr dirty="0" u="none" spc="-10"/>
              <a:t>wizard </a:t>
            </a:r>
            <a:r>
              <a:rPr dirty="0" u="none" spc="-5"/>
              <a:t>to import travel approval </a:t>
            </a:r>
            <a:r>
              <a:rPr dirty="0" u="none" spc="-10"/>
              <a:t>records </a:t>
            </a:r>
            <a:r>
              <a:rPr dirty="0" u="none" spc="-5"/>
              <a:t>,  later the Records imported</a:t>
            </a:r>
            <a:r>
              <a:rPr dirty="0" u="none" spc="30"/>
              <a:t> </a:t>
            </a:r>
            <a:r>
              <a:rPr dirty="0" u="none" spc="-5"/>
              <a:t>successfully</a:t>
            </a:r>
          </a:p>
        </p:txBody>
      </p:sp>
      <p:sp>
        <p:nvSpPr>
          <p:cNvPr id="3" name="object 3"/>
          <p:cNvSpPr/>
          <p:nvPr/>
        </p:nvSpPr>
        <p:spPr>
          <a:xfrm>
            <a:off x="2586227" y="1691639"/>
            <a:ext cx="7653528" cy="4782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8615" y="569722"/>
            <a:ext cx="216217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pc="-5"/>
              <a:t>Final</a:t>
            </a:r>
            <a:r>
              <a:rPr dirty="0" u="none" spc="-35"/>
              <a:t> </a:t>
            </a:r>
            <a:r>
              <a:rPr dirty="0" u="none" spc="-5"/>
              <a:t>Dashboard</a:t>
            </a:r>
          </a:p>
        </p:txBody>
      </p:sp>
      <p:sp>
        <p:nvSpPr>
          <p:cNvPr id="3" name="object 3"/>
          <p:cNvSpPr/>
          <p:nvPr/>
        </p:nvSpPr>
        <p:spPr>
          <a:xfrm>
            <a:off x="2450592" y="1370126"/>
            <a:ext cx="8694420" cy="4945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8605" y="498094"/>
            <a:ext cx="292290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500" spc="285">
                <a:latin typeface="Trebuchet MS"/>
                <a:cs typeface="Trebuchet MS"/>
              </a:rPr>
              <a:t>MODULE</a:t>
            </a:r>
            <a:r>
              <a:rPr dirty="0" u="none" sz="4500" spc="-360">
                <a:latin typeface="Trebuchet MS"/>
                <a:cs typeface="Trebuchet MS"/>
              </a:rPr>
              <a:t> </a:t>
            </a:r>
            <a:r>
              <a:rPr dirty="0" u="none" sz="4500" spc="-130">
                <a:latin typeface="Trebuchet MS"/>
                <a:cs typeface="Trebuchet MS"/>
              </a:rPr>
              <a:t>3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3563" y="1435484"/>
            <a:ext cx="8858250" cy="900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7020">
              <a:lnSpc>
                <a:spcPts val="3760"/>
              </a:lnSpc>
              <a:buSzPct val="140000"/>
              <a:buFont typeface="Arial"/>
              <a:buChar char="●"/>
              <a:tabLst>
                <a:tab pos="299720" algn="l"/>
              </a:tabLst>
            </a:pPr>
            <a:r>
              <a:rPr dirty="0" sz="2500" spc="-10">
                <a:solidFill>
                  <a:srgbClr val="585858"/>
                </a:solidFill>
                <a:latin typeface="Carlito"/>
                <a:cs typeface="Carlito"/>
              </a:rPr>
              <a:t>This </a:t>
            </a:r>
            <a:r>
              <a:rPr dirty="0" sz="2500" spc="-5">
                <a:solidFill>
                  <a:srgbClr val="585858"/>
                </a:solidFill>
                <a:latin typeface="Carlito"/>
                <a:cs typeface="Carlito"/>
              </a:rPr>
              <a:t>project module </a:t>
            </a:r>
            <a:r>
              <a:rPr dirty="0" sz="2500" spc="-10">
                <a:solidFill>
                  <a:srgbClr val="585858"/>
                </a:solidFill>
                <a:latin typeface="Carlito"/>
                <a:cs typeface="Carlito"/>
              </a:rPr>
              <a:t>focuses </a:t>
            </a:r>
            <a:r>
              <a:rPr dirty="0" sz="2500" spc="-5">
                <a:solidFill>
                  <a:srgbClr val="585858"/>
                </a:solidFill>
                <a:latin typeface="Carlito"/>
                <a:cs typeface="Carlito"/>
              </a:rPr>
              <a:t>on the coding approach to extend</a:t>
            </a:r>
            <a:r>
              <a:rPr dirty="0" sz="2500" spc="120">
                <a:solidFill>
                  <a:srgbClr val="585858"/>
                </a:solidFill>
                <a:latin typeface="Carlito"/>
                <a:cs typeface="Carlito"/>
              </a:rPr>
              <a:t> </a:t>
            </a:r>
            <a:r>
              <a:rPr dirty="0" sz="2500" spc="-5">
                <a:solidFill>
                  <a:srgbClr val="585858"/>
                </a:solidFill>
                <a:latin typeface="Carlito"/>
                <a:cs typeface="Carlito"/>
              </a:rPr>
              <a:t>the</a:t>
            </a:r>
            <a:endParaRPr sz="25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  <a:spcBef>
                <a:spcPts val="225"/>
              </a:spcBef>
            </a:pPr>
            <a:r>
              <a:rPr dirty="0" sz="2500" spc="-10">
                <a:solidFill>
                  <a:srgbClr val="585858"/>
                </a:solidFill>
                <a:latin typeface="Carlito"/>
                <a:cs typeface="Carlito"/>
              </a:rPr>
              <a:t>functional </a:t>
            </a:r>
            <a:r>
              <a:rPr dirty="0" sz="2500" spc="-5">
                <a:solidFill>
                  <a:srgbClr val="585858"/>
                </a:solidFill>
                <a:latin typeface="Carlito"/>
                <a:cs typeface="Carlito"/>
              </a:rPr>
              <a:t>capabilities </a:t>
            </a:r>
            <a:r>
              <a:rPr dirty="0" sz="2500">
                <a:solidFill>
                  <a:srgbClr val="585858"/>
                </a:solidFill>
                <a:latin typeface="Carlito"/>
                <a:cs typeface="Carlito"/>
              </a:rPr>
              <a:t>of </a:t>
            </a:r>
            <a:r>
              <a:rPr dirty="0" sz="2500" spc="-10">
                <a:solidFill>
                  <a:srgbClr val="585858"/>
                </a:solidFill>
                <a:latin typeface="Carlito"/>
                <a:cs typeface="Carlito"/>
              </a:rPr>
              <a:t>your </a:t>
            </a:r>
            <a:r>
              <a:rPr dirty="0" sz="2500" spc="-5">
                <a:solidFill>
                  <a:srgbClr val="585858"/>
                </a:solidFill>
                <a:latin typeface="Carlito"/>
                <a:cs typeface="Carlito"/>
              </a:rPr>
              <a:t>custom</a:t>
            </a:r>
            <a:r>
              <a:rPr dirty="0" sz="2500" spc="25">
                <a:solidFill>
                  <a:srgbClr val="585858"/>
                </a:solidFill>
                <a:latin typeface="Carlito"/>
                <a:cs typeface="Carlito"/>
              </a:rPr>
              <a:t> </a:t>
            </a:r>
            <a:r>
              <a:rPr dirty="0" sz="2500" spc="-5">
                <a:solidFill>
                  <a:srgbClr val="585858"/>
                </a:solidFill>
                <a:latin typeface="Carlito"/>
                <a:cs typeface="Carlito"/>
              </a:rPr>
              <a:t>App.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4930" y="2720527"/>
            <a:ext cx="3882769" cy="3771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7705" y="167131"/>
            <a:ext cx="165798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Exercise -</a:t>
            </a:r>
            <a:r>
              <a:rPr dirty="0" spc="-50"/>
              <a:t> </a:t>
            </a:r>
            <a:r>
              <a:rPr dirty="0" spc="-15"/>
              <a:t>01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7616" y="929131"/>
            <a:ext cx="9171305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36930" marR="5080" indent="-824865">
              <a:lnSpc>
                <a:spcPct val="100000"/>
              </a:lnSpc>
              <a:spcBef>
                <a:spcPts val="95"/>
              </a:spcBef>
            </a:pPr>
            <a:r>
              <a:rPr dirty="0" sz="2500" spc="-5" b="1">
                <a:solidFill>
                  <a:srgbClr val="1A1A1A"/>
                </a:solidFill>
                <a:latin typeface="Carlito"/>
                <a:cs typeface="Carlito"/>
              </a:rPr>
              <a:t>Creating Code Playground Lightning App </a:t>
            </a:r>
            <a:r>
              <a:rPr dirty="0" sz="2500" spc="-10" b="1">
                <a:solidFill>
                  <a:srgbClr val="1A1A1A"/>
                </a:solidFill>
                <a:latin typeface="Carlito"/>
                <a:cs typeface="Carlito"/>
              </a:rPr>
              <a:t>with </a:t>
            </a:r>
            <a:r>
              <a:rPr dirty="0" sz="2500" spc="-5" b="1">
                <a:solidFill>
                  <a:srgbClr val="1A1A1A"/>
                </a:solidFill>
                <a:latin typeface="Carlito"/>
                <a:cs typeface="Carlito"/>
              </a:rPr>
              <a:t>Lead, Account, Contact,  Opportunity, Case to navigation profile as </a:t>
            </a:r>
            <a:r>
              <a:rPr dirty="0" sz="2500" b="1">
                <a:solidFill>
                  <a:srgbClr val="1A1A1A"/>
                </a:solidFill>
                <a:latin typeface="Carlito"/>
                <a:cs typeface="Carlito"/>
              </a:rPr>
              <a:t>system</a:t>
            </a:r>
            <a:r>
              <a:rPr dirty="0" sz="2500" spc="35" b="1">
                <a:solidFill>
                  <a:srgbClr val="1A1A1A"/>
                </a:solidFill>
                <a:latin typeface="Carlito"/>
                <a:cs typeface="Carlito"/>
              </a:rPr>
              <a:t> </a:t>
            </a:r>
            <a:r>
              <a:rPr dirty="0" sz="2500" spc="-5" b="1">
                <a:solidFill>
                  <a:srgbClr val="1A1A1A"/>
                </a:solidFill>
                <a:latin typeface="Carlito"/>
                <a:cs typeface="Carlito"/>
              </a:rPr>
              <a:t>admin.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9988" y="1895855"/>
            <a:ext cx="8482583" cy="428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1957" y="611504"/>
            <a:ext cx="910399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500" spc="225">
                <a:latin typeface="Trebuchet MS"/>
                <a:cs typeface="Trebuchet MS"/>
              </a:rPr>
              <a:t>INTRODUCTION </a:t>
            </a:r>
            <a:r>
              <a:rPr dirty="0" u="none" sz="4500" spc="135">
                <a:latin typeface="Trebuchet MS"/>
                <a:cs typeface="Trebuchet MS"/>
              </a:rPr>
              <a:t>TO</a:t>
            </a:r>
            <a:r>
              <a:rPr dirty="0" u="none" sz="4500" spc="-840">
                <a:latin typeface="Trebuchet MS"/>
                <a:cs typeface="Trebuchet MS"/>
              </a:rPr>
              <a:t> </a:t>
            </a:r>
            <a:r>
              <a:rPr dirty="0" u="none" sz="4500" spc="225">
                <a:latin typeface="Trebuchet MS"/>
                <a:cs typeface="Trebuchet MS"/>
              </a:rPr>
              <a:t>SALESFORCE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5702" y="2569860"/>
            <a:ext cx="3528695" cy="2729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1940" indent="-269875">
              <a:lnSpc>
                <a:spcPts val="2390"/>
              </a:lnSpc>
              <a:buSzPct val="203125"/>
              <a:buFont typeface="Arial"/>
              <a:buChar char="●"/>
              <a:tabLst>
                <a:tab pos="282575" algn="l"/>
              </a:tabLst>
            </a:pP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What </a:t>
            </a:r>
            <a:r>
              <a:rPr dirty="0" sz="1600" spc="10">
                <a:solidFill>
                  <a:srgbClr val="585858"/>
                </a:solidFill>
                <a:latin typeface="Lato"/>
                <a:cs typeface="Lato"/>
              </a:rPr>
              <a:t>is</a:t>
            </a:r>
            <a:r>
              <a:rPr dirty="0" sz="1600" spc="-19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salesforce?</a:t>
            </a:r>
            <a:endParaRPr sz="1600">
              <a:latin typeface="Lato"/>
              <a:cs typeface="Lato"/>
            </a:endParaRPr>
          </a:p>
          <a:p>
            <a:pPr marL="281940" indent="-269875">
              <a:lnSpc>
                <a:spcPts val="3785"/>
              </a:lnSpc>
              <a:buSzPct val="203125"/>
              <a:buFont typeface="Arial"/>
              <a:buChar char="●"/>
              <a:tabLst>
                <a:tab pos="282575" algn="l"/>
              </a:tabLst>
            </a:pPr>
            <a:r>
              <a:rPr dirty="0" sz="1600" spc="-15">
                <a:solidFill>
                  <a:srgbClr val="585858"/>
                </a:solidFill>
                <a:latin typeface="Lato"/>
                <a:cs typeface="Lato"/>
              </a:rPr>
              <a:t>Why</a:t>
            </a:r>
            <a:r>
              <a:rPr dirty="0" sz="1600" spc="-11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-15">
                <a:solidFill>
                  <a:srgbClr val="585858"/>
                </a:solidFill>
                <a:latin typeface="Lato"/>
                <a:cs typeface="Lato"/>
              </a:rPr>
              <a:t>do</a:t>
            </a:r>
            <a:r>
              <a:rPr dirty="0" sz="1600" spc="-9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-25">
                <a:solidFill>
                  <a:srgbClr val="585858"/>
                </a:solidFill>
                <a:latin typeface="Lato"/>
                <a:cs typeface="Lato"/>
              </a:rPr>
              <a:t>we</a:t>
            </a:r>
            <a:r>
              <a:rPr dirty="0" sz="1600" spc="-10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use</a:t>
            </a:r>
            <a:r>
              <a:rPr dirty="0" sz="1600" spc="-10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salesforce?</a:t>
            </a:r>
            <a:endParaRPr sz="1600">
              <a:latin typeface="Lato"/>
              <a:cs typeface="Lato"/>
            </a:endParaRPr>
          </a:p>
          <a:p>
            <a:pPr marL="281940" indent="-269875">
              <a:lnSpc>
                <a:spcPts val="3790"/>
              </a:lnSpc>
              <a:buSzPct val="203125"/>
              <a:buFont typeface="Arial"/>
              <a:buChar char="●"/>
              <a:tabLst>
                <a:tab pos="282575" algn="l"/>
              </a:tabLst>
            </a:pP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What </a:t>
            </a:r>
            <a:r>
              <a:rPr dirty="0" sz="1600" spc="-10">
                <a:solidFill>
                  <a:srgbClr val="585858"/>
                </a:solidFill>
                <a:latin typeface="Lato"/>
                <a:cs typeface="Lato"/>
              </a:rPr>
              <a:t>does </a:t>
            </a: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Salesforce</a:t>
            </a:r>
            <a:r>
              <a:rPr dirty="0" sz="1600" spc="-24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-35">
                <a:solidFill>
                  <a:srgbClr val="585858"/>
                </a:solidFill>
                <a:latin typeface="Lato"/>
                <a:cs typeface="Lato"/>
              </a:rPr>
              <a:t>do?</a:t>
            </a:r>
            <a:endParaRPr sz="1600">
              <a:latin typeface="Lato"/>
              <a:cs typeface="Lato"/>
            </a:endParaRPr>
          </a:p>
          <a:p>
            <a:pPr marL="281940" indent="-269875">
              <a:lnSpc>
                <a:spcPts val="3795"/>
              </a:lnSpc>
              <a:buSzPct val="203125"/>
              <a:buFont typeface="Arial"/>
              <a:buChar char="●"/>
              <a:tabLst>
                <a:tab pos="282575" algn="l"/>
              </a:tabLst>
            </a:pP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What</a:t>
            </a:r>
            <a:r>
              <a:rPr dirty="0" sz="1600" spc="-10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20">
                <a:solidFill>
                  <a:srgbClr val="585858"/>
                </a:solidFill>
                <a:latin typeface="Lato"/>
                <a:cs typeface="Lato"/>
              </a:rPr>
              <a:t>are</a:t>
            </a:r>
            <a:r>
              <a:rPr dirty="0" sz="1600" spc="-8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>
                <a:solidFill>
                  <a:srgbClr val="585858"/>
                </a:solidFill>
                <a:latin typeface="Lato"/>
                <a:cs typeface="Lato"/>
              </a:rPr>
              <a:t>the</a:t>
            </a:r>
            <a:r>
              <a:rPr dirty="0" sz="1600" spc="-9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benefits</a:t>
            </a:r>
            <a:r>
              <a:rPr dirty="0" sz="1600" spc="-8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-25">
                <a:solidFill>
                  <a:srgbClr val="585858"/>
                </a:solidFill>
                <a:latin typeface="Lato"/>
                <a:cs typeface="Lato"/>
              </a:rPr>
              <a:t>of</a:t>
            </a:r>
            <a:r>
              <a:rPr dirty="0" sz="1600" spc="-9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Salesforce</a:t>
            </a:r>
            <a:r>
              <a:rPr dirty="0" sz="1600" spc="-7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-85">
                <a:solidFill>
                  <a:srgbClr val="585858"/>
                </a:solidFill>
                <a:latin typeface="Lato"/>
                <a:cs typeface="Lato"/>
              </a:rPr>
              <a:t>?</a:t>
            </a:r>
            <a:endParaRPr sz="1600">
              <a:latin typeface="Lato"/>
              <a:cs typeface="Lato"/>
            </a:endParaRPr>
          </a:p>
          <a:p>
            <a:pPr marL="281940" indent="-269875">
              <a:lnSpc>
                <a:spcPts val="3785"/>
              </a:lnSpc>
              <a:buSzPct val="203125"/>
              <a:buFont typeface="Arial"/>
              <a:buChar char="●"/>
              <a:tabLst>
                <a:tab pos="282575" algn="l"/>
              </a:tabLst>
            </a:pP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What </a:t>
            </a:r>
            <a:r>
              <a:rPr dirty="0" sz="1600" spc="10">
                <a:solidFill>
                  <a:srgbClr val="585858"/>
                </a:solidFill>
                <a:latin typeface="Lato"/>
                <a:cs typeface="Lato"/>
              </a:rPr>
              <a:t>is</a:t>
            </a:r>
            <a:r>
              <a:rPr dirty="0" sz="1600" spc="-19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10">
                <a:solidFill>
                  <a:srgbClr val="585858"/>
                </a:solidFill>
                <a:latin typeface="Lato"/>
                <a:cs typeface="Lato"/>
              </a:rPr>
              <a:t>CRM</a:t>
            </a:r>
            <a:endParaRPr sz="1600">
              <a:latin typeface="Lato"/>
              <a:cs typeface="Lato"/>
            </a:endParaRPr>
          </a:p>
          <a:p>
            <a:pPr marL="281940" indent="-269875">
              <a:lnSpc>
                <a:spcPts val="3840"/>
              </a:lnSpc>
              <a:buSzPct val="203125"/>
              <a:buFont typeface="Arial"/>
              <a:buChar char="●"/>
              <a:tabLst>
                <a:tab pos="282575" algn="l"/>
              </a:tabLst>
            </a:pP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What </a:t>
            </a:r>
            <a:r>
              <a:rPr dirty="0" sz="1600" spc="10">
                <a:solidFill>
                  <a:srgbClr val="585858"/>
                </a:solidFill>
                <a:latin typeface="Lato"/>
                <a:cs typeface="Lato"/>
              </a:rPr>
              <a:t>is </a:t>
            </a:r>
            <a:r>
              <a:rPr dirty="0" sz="1600" spc="5">
                <a:solidFill>
                  <a:srgbClr val="585858"/>
                </a:solidFill>
                <a:latin typeface="Lato"/>
                <a:cs typeface="Lato"/>
              </a:rPr>
              <a:t>Cloud</a:t>
            </a:r>
            <a:r>
              <a:rPr dirty="0" sz="1600" spc="-28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1600" spc="-5">
                <a:solidFill>
                  <a:srgbClr val="585858"/>
                </a:solidFill>
                <a:latin typeface="Lato"/>
                <a:cs typeface="Lato"/>
              </a:rPr>
              <a:t>Computing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14259" y="3531108"/>
            <a:ext cx="4668520" cy="3138170"/>
            <a:chOff x="7414259" y="3531108"/>
            <a:chExt cx="4668520" cy="3138170"/>
          </a:xfrm>
        </p:grpSpPr>
        <p:sp>
          <p:nvSpPr>
            <p:cNvPr id="5" name="object 5"/>
            <p:cNvSpPr/>
            <p:nvPr/>
          </p:nvSpPr>
          <p:spPr>
            <a:xfrm>
              <a:off x="8539742" y="4066545"/>
              <a:ext cx="2412474" cy="21630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14259" y="3531108"/>
              <a:ext cx="4668011" cy="3137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5920" y="351536"/>
            <a:ext cx="7355840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pc="-5"/>
              <a:t>Creating custom object </a:t>
            </a:r>
            <a:r>
              <a:rPr dirty="0" u="none" spc="-10"/>
              <a:t>Customer </a:t>
            </a:r>
            <a:r>
              <a:rPr dirty="0" u="none" spc="-5"/>
              <a:t>and add related</a:t>
            </a:r>
            <a:r>
              <a:rPr dirty="0" u="none" spc="40"/>
              <a:t> </a:t>
            </a:r>
            <a:r>
              <a:rPr dirty="0" u="none" spc="-5"/>
              <a:t>fields</a:t>
            </a:r>
          </a:p>
        </p:txBody>
      </p:sp>
      <p:sp>
        <p:nvSpPr>
          <p:cNvPr id="3" name="object 3"/>
          <p:cNvSpPr/>
          <p:nvPr/>
        </p:nvSpPr>
        <p:spPr>
          <a:xfrm>
            <a:off x="2249423" y="1235963"/>
            <a:ext cx="8043672" cy="502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7019" y="179070"/>
            <a:ext cx="964120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500"/>
              <a:t>Creating </a:t>
            </a:r>
            <a:r>
              <a:rPr dirty="0" u="none" sz="3500" spc="-5"/>
              <a:t>custom </a:t>
            </a:r>
            <a:r>
              <a:rPr dirty="0" u="none" sz="3500"/>
              <a:t>object Billing and add </a:t>
            </a:r>
            <a:r>
              <a:rPr dirty="0" u="none" sz="3500" spc="-5"/>
              <a:t>related</a:t>
            </a:r>
            <a:r>
              <a:rPr dirty="0" u="none" sz="3500" spc="-135"/>
              <a:t> </a:t>
            </a:r>
            <a:r>
              <a:rPr dirty="0" u="none" sz="3500" spc="-5"/>
              <a:t>fields</a:t>
            </a:r>
            <a:endParaRPr sz="3500"/>
          </a:p>
        </p:txBody>
      </p:sp>
      <p:sp>
        <p:nvSpPr>
          <p:cNvPr id="3" name="object 3"/>
          <p:cNvSpPr/>
          <p:nvPr/>
        </p:nvSpPr>
        <p:spPr>
          <a:xfrm>
            <a:off x="1668779" y="1085088"/>
            <a:ext cx="45720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011" y="4059935"/>
            <a:ext cx="4765548" cy="2610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5004" y="246379"/>
            <a:ext cx="9094470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95"/>
              </a:spcBef>
            </a:pPr>
            <a:r>
              <a:rPr dirty="0" sz="2500" spc="25" b="1">
                <a:solidFill>
                  <a:srgbClr val="1A1A1A"/>
                </a:solidFill>
                <a:latin typeface="Trebuchet MS"/>
                <a:cs typeface="Trebuchet MS"/>
              </a:rPr>
              <a:t>Exercise </a:t>
            </a:r>
            <a:r>
              <a:rPr dirty="0" sz="2500" spc="125" b="1">
                <a:solidFill>
                  <a:srgbClr val="1A1A1A"/>
                </a:solidFill>
                <a:latin typeface="Trebuchet MS"/>
                <a:cs typeface="Trebuchet MS"/>
              </a:rPr>
              <a:t>-</a:t>
            </a:r>
            <a:r>
              <a:rPr dirty="0" sz="2500" spc="-31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-60" b="1">
                <a:solidFill>
                  <a:srgbClr val="1A1A1A"/>
                </a:solidFill>
                <a:latin typeface="Trebuchet MS"/>
                <a:cs typeface="Trebuchet MS"/>
              </a:rPr>
              <a:t>2</a:t>
            </a:r>
            <a:endParaRPr sz="2500">
              <a:latin typeface="Trebuchet MS"/>
              <a:cs typeface="Trebuchet MS"/>
            </a:endParaRPr>
          </a:p>
          <a:p>
            <a:pPr algn="ctr" marL="12065" marR="5080">
              <a:lnSpc>
                <a:spcPct val="100000"/>
              </a:lnSpc>
              <a:tabLst>
                <a:tab pos="3025140" algn="l"/>
              </a:tabLst>
            </a:pPr>
            <a:r>
              <a:rPr dirty="0" sz="2500" spc="-45" b="1">
                <a:solidFill>
                  <a:srgbClr val="1A1A1A"/>
                </a:solidFill>
                <a:latin typeface="Trebuchet MS"/>
                <a:cs typeface="Trebuchet MS"/>
              </a:rPr>
              <a:t>1.Define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00" b="1">
                <a:solidFill>
                  <a:srgbClr val="1A1A1A"/>
                </a:solidFill>
                <a:latin typeface="Trebuchet MS"/>
                <a:cs typeface="Trebuchet MS"/>
              </a:rPr>
              <a:t>a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60" b="1">
                <a:solidFill>
                  <a:srgbClr val="1A1A1A"/>
                </a:solidFill>
                <a:latin typeface="Trebuchet MS"/>
                <a:cs typeface="Trebuchet MS"/>
              </a:rPr>
              <a:t>String</a:t>
            </a:r>
            <a:r>
              <a:rPr dirty="0" sz="25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45" b="1">
                <a:solidFill>
                  <a:srgbClr val="1A1A1A"/>
                </a:solidFill>
                <a:latin typeface="Trebuchet MS"/>
                <a:cs typeface="Trebuchet MS"/>
              </a:rPr>
              <a:t>Variable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0" b="1">
                <a:solidFill>
                  <a:srgbClr val="1A1A1A"/>
                </a:solidFill>
                <a:latin typeface="Trebuchet MS"/>
                <a:cs typeface="Trebuchet MS"/>
              </a:rPr>
              <a:t>&amp;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90" b="1">
                <a:solidFill>
                  <a:srgbClr val="1A1A1A"/>
                </a:solidFill>
                <a:latin typeface="Trebuchet MS"/>
                <a:cs typeface="Trebuchet MS"/>
              </a:rPr>
              <a:t>use</a:t>
            </a:r>
            <a:r>
              <a:rPr dirty="0" sz="25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45" b="1">
                <a:solidFill>
                  <a:srgbClr val="1A1A1A"/>
                </a:solidFill>
                <a:latin typeface="Trebuchet MS"/>
                <a:cs typeface="Trebuchet MS"/>
              </a:rPr>
              <a:t>string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80" b="1">
                <a:solidFill>
                  <a:srgbClr val="1A1A1A"/>
                </a:solidFill>
                <a:latin typeface="Trebuchet MS"/>
                <a:cs typeface="Trebuchet MS"/>
              </a:rPr>
              <a:t>method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5" b="1">
                <a:solidFill>
                  <a:srgbClr val="1A1A1A"/>
                </a:solidFill>
                <a:latin typeface="Trebuchet MS"/>
                <a:cs typeface="Trebuchet MS"/>
              </a:rPr>
              <a:t>‘endsWith’</a:t>
            </a:r>
            <a:r>
              <a:rPr dirty="0" sz="2500" spc="-12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30" b="1">
                <a:solidFill>
                  <a:srgbClr val="1A1A1A"/>
                </a:solidFill>
                <a:latin typeface="Trebuchet MS"/>
                <a:cs typeface="Trebuchet MS"/>
              </a:rPr>
              <a:t>to  </a:t>
            </a:r>
            <a:r>
              <a:rPr dirty="0" sz="2500" spc="75" b="1">
                <a:solidFill>
                  <a:srgbClr val="1A1A1A"/>
                </a:solidFill>
                <a:latin typeface="Trebuchet MS"/>
                <a:cs typeface="Trebuchet MS"/>
              </a:rPr>
              <a:t>display</a:t>
            </a:r>
            <a:r>
              <a:rPr dirty="0" sz="25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-10" b="1">
                <a:solidFill>
                  <a:srgbClr val="1A1A1A"/>
                </a:solidFill>
                <a:latin typeface="Trebuchet MS"/>
                <a:cs typeface="Trebuchet MS"/>
              </a:rPr>
              <a:t>output.	</a:t>
            </a:r>
            <a:r>
              <a:rPr dirty="0" sz="2500" spc="120" b="1">
                <a:solidFill>
                  <a:srgbClr val="1A1A1A"/>
                </a:solidFill>
                <a:latin typeface="Trebuchet MS"/>
                <a:cs typeface="Trebuchet MS"/>
              </a:rPr>
              <a:t>By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55" b="1">
                <a:solidFill>
                  <a:srgbClr val="1A1A1A"/>
                </a:solidFill>
                <a:latin typeface="Trebuchet MS"/>
                <a:cs typeface="Trebuchet MS"/>
              </a:rPr>
              <a:t>clicking</a:t>
            </a:r>
            <a:r>
              <a:rPr dirty="0" sz="2500" spc="-12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60" b="1">
                <a:solidFill>
                  <a:srgbClr val="1A1A1A"/>
                </a:solidFill>
                <a:latin typeface="Trebuchet MS"/>
                <a:cs typeface="Trebuchet MS"/>
              </a:rPr>
              <a:t>oh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1A1A1A"/>
                </a:solidFill>
                <a:latin typeface="Trebuchet MS"/>
                <a:cs typeface="Trebuchet MS"/>
              </a:rPr>
              <a:t>Debug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1A1A1A"/>
                </a:solidFill>
                <a:latin typeface="Trebuchet MS"/>
                <a:cs typeface="Trebuchet MS"/>
              </a:rPr>
              <a:t>and</a:t>
            </a:r>
            <a:r>
              <a:rPr dirty="0" sz="2500" spc="-13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1A1A1A"/>
                </a:solidFill>
                <a:latin typeface="Trebuchet MS"/>
                <a:cs typeface="Trebuchet MS"/>
              </a:rPr>
              <a:t>select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75" b="1">
                <a:solidFill>
                  <a:srgbClr val="1A1A1A"/>
                </a:solidFill>
                <a:latin typeface="Trebuchet MS"/>
                <a:cs typeface="Trebuchet MS"/>
              </a:rPr>
              <a:t>open  </a:t>
            </a:r>
            <a:r>
              <a:rPr dirty="0" sz="2500" spc="85" b="1">
                <a:solidFill>
                  <a:srgbClr val="1A1A1A"/>
                </a:solidFill>
                <a:latin typeface="Trebuchet MS"/>
                <a:cs typeface="Trebuchet MS"/>
              </a:rPr>
              <a:t>Anonymous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75" b="1">
                <a:solidFill>
                  <a:srgbClr val="1A1A1A"/>
                </a:solidFill>
                <a:latin typeface="Trebuchet MS"/>
                <a:cs typeface="Trebuchet MS"/>
              </a:rPr>
              <a:t>window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9988" y="1909572"/>
            <a:ext cx="7770875" cy="4564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9808" y="319535"/>
            <a:ext cx="4756785" cy="13392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0"/>
              </a:spcBef>
            </a:pPr>
            <a:r>
              <a:rPr dirty="0" sz="2500" spc="-150">
                <a:solidFill>
                  <a:srgbClr val="1A9987"/>
                </a:solidFill>
                <a:latin typeface="Trebuchet MS"/>
                <a:cs typeface="Trebuchet MS"/>
              </a:rPr>
              <a:t>2. </a:t>
            </a:r>
            <a:r>
              <a:rPr dirty="0" sz="2500" spc="-70">
                <a:solidFill>
                  <a:srgbClr val="1A9987"/>
                </a:solidFill>
                <a:latin typeface="Trebuchet MS"/>
                <a:cs typeface="Trebuchet MS"/>
              </a:rPr>
              <a:t>Define </a:t>
            </a:r>
            <a:r>
              <a:rPr dirty="0" sz="2500" spc="-40">
                <a:solidFill>
                  <a:srgbClr val="1A9987"/>
                </a:solidFill>
                <a:latin typeface="Trebuchet MS"/>
                <a:cs typeface="Trebuchet MS"/>
              </a:rPr>
              <a:t>2 </a:t>
            </a:r>
            <a:r>
              <a:rPr dirty="0" sz="2500" spc="-50">
                <a:solidFill>
                  <a:srgbClr val="1A9987"/>
                </a:solidFill>
                <a:latin typeface="Trebuchet MS"/>
                <a:cs typeface="Trebuchet MS"/>
              </a:rPr>
              <a:t>Date </a:t>
            </a:r>
            <a:r>
              <a:rPr dirty="0" sz="2500" spc="-95">
                <a:solidFill>
                  <a:srgbClr val="1A9987"/>
                </a:solidFill>
                <a:latin typeface="Trebuchet MS"/>
                <a:cs typeface="Trebuchet MS"/>
              </a:rPr>
              <a:t>type </a:t>
            </a:r>
            <a:r>
              <a:rPr dirty="0" sz="2500" spc="-114">
                <a:solidFill>
                  <a:srgbClr val="1A9987"/>
                </a:solidFill>
                <a:latin typeface="Trebuchet MS"/>
                <a:cs typeface="Trebuchet MS"/>
              </a:rPr>
              <a:t>variables, </a:t>
            </a:r>
            <a:r>
              <a:rPr dirty="0" sz="2500" spc="-70">
                <a:solidFill>
                  <a:srgbClr val="1A9987"/>
                </a:solidFill>
                <a:latin typeface="Trebuchet MS"/>
                <a:cs typeface="Trebuchet MS"/>
              </a:rPr>
              <a:t>use  </a:t>
            </a:r>
            <a:r>
              <a:rPr dirty="0" sz="2500" spc="-50">
                <a:solidFill>
                  <a:srgbClr val="1A9987"/>
                </a:solidFill>
                <a:latin typeface="Trebuchet MS"/>
                <a:cs typeface="Trebuchet MS"/>
              </a:rPr>
              <a:t>Date</a:t>
            </a:r>
            <a:r>
              <a:rPr dirty="0" sz="2500" spc="-265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60">
                <a:solidFill>
                  <a:srgbClr val="1A9987"/>
                </a:solidFill>
                <a:latin typeface="Trebuchet MS"/>
                <a:cs typeface="Trebuchet MS"/>
              </a:rPr>
              <a:t>method</a:t>
            </a:r>
            <a:r>
              <a:rPr dirty="0" sz="2500" spc="-254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100">
                <a:solidFill>
                  <a:srgbClr val="1A9987"/>
                </a:solidFill>
                <a:latin typeface="Trebuchet MS"/>
                <a:cs typeface="Trebuchet MS"/>
              </a:rPr>
              <a:t>today()</a:t>
            </a:r>
            <a:r>
              <a:rPr dirty="0" sz="2500" spc="-25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95">
                <a:solidFill>
                  <a:srgbClr val="1A9987"/>
                </a:solidFill>
                <a:latin typeface="Trebuchet MS"/>
                <a:cs typeface="Trebuchet MS"/>
              </a:rPr>
              <a:t>&amp;</a:t>
            </a:r>
            <a:r>
              <a:rPr dirty="0" sz="2500" spc="-27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70">
                <a:solidFill>
                  <a:srgbClr val="1A9987"/>
                </a:solidFill>
                <a:latin typeface="Trebuchet MS"/>
                <a:cs typeface="Trebuchet MS"/>
              </a:rPr>
              <a:t>addDays(30)  </a:t>
            </a:r>
            <a:r>
              <a:rPr dirty="0" sz="2500" spc="-75">
                <a:solidFill>
                  <a:srgbClr val="1A9987"/>
                </a:solidFill>
                <a:latin typeface="Trebuchet MS"/>
                <a:cs typeface="Trebuchet MS"/>
              </a:rPr>
              <a:t>to </a:t>
            </a:r>
            <a:r>
              <a:rPr dirty="0" sz="2500" spc="-80">
                <a:solidFill>
                  <a:srgbClr val="1A9987"/>
                </a:solidFill>
                <a:latin typeface="Trebuchet MS"/>
                <a:cs typeface="Trebuchet MS"/>
              </a:rPr>
              <a:t>display </a:t>
            </a:r>
            <a:r>
              <a:rPr dirty="0" sz="2500" spc="-100">
                <a:solidFill>
                  <a:srgbClr val="1A9987"/>
                </a:solidFill>
                <a:latin typeface="Trebuchet MS"/>
                <a:cs typeface="Trebuchet MS"/>
              </a:rPr>
              <a:t>the</a:t>
            </a:r>
            <a:r>
              <a:rPr dirty="0" sz="2500" spc="-605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85">
                <a:solidFill>
                  <a:srgbClr val="1A9987"/>
                </a:solidFill>
                <a:latin typeface="Trebuchet MS"/>
                <a:cs typeface="Trebuchet MS"/>
              </a:rPr>
              <a:t>output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1616" y="3627099"/>
            <a:ext cx="4996180" cy="1499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5"/>
              </a:spcBef>
            </a:pPr>
            <a:r>
              <a:rPr dirty="0" sz="2800" spc="-250">
                <a:solidFill>
                  <a:srgbClr val="1A9987"/>
                </a:solidFill>
                <a:latin typeface="Trebuchet MS"/>
                <a:cs typeface="Trebuchet MS"/>
              </a:rPr>
              <a:t>3.</a:t>
            </a:r>
            <a:r>
              <a:rPr dirty="0" sz="2800" spc="-29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800" spc="-55">
                <a:solidFill>
                  <a:srgbClr val="1A9987"/>
                </a:solidFill>
                <a:latin typeface="Trebuchet MS"/>
                <a:cs typeface="Trebuchet MS"/>
              </a:rPr>
              <a:t>Display</a:t>
            </a:r>
            <a:r>
              <a:rPr dirty="0" sz="2800" spc="-29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800" spc="-110">
                <a:solidFill>
                  <a:srgbClr val="1A9987"/>
                </a:solidFill>
                <a:latin typeface="Trebuchet MS"/>
                <a:cs typeface="Trebuchet MS"/>
              </a:rPr>
              <a:t>the</a:t>
            </a:r>
            <a:r>
              <a:rPr dirty="0" sz="2800" spc="-29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800" spc="-95">
                <a:solidFill>
                  <a:srgbClr val="1A9987"/>
                </a:solidFill>
                <a:latin typeface="Trebuchet MS"/>
                <a:cs typeface="Trebuchet MS"/>
              </a:rPr>
              <a:t>output</a:t>
            </a:r>
            <a:r>
              <a:rPr dirty="0" sz="2800" spc="-29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800" spc="-85">
                <a:solidFill>
                  <a:srgbClr val="1A9987"/>
                </a:solidFill>
                <a:latin typeface="Trebuchet MS"/>
                <a:cs typeface="Trebuchet MS"/>
              </a:rPr>
              <a:t>of</a:t>
            </a:r>
            <a:r>
              <a:rPr dirty="0" sz="2800" spc="-305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800" spc="-80">
                <a:solidFill>
                  <a:srgbClr val="1A9987"/>
                </a:solidFill>
                <a:latin typeface="Trebuchet MS"/>
                <a:cs typeface="Trebuchet MS"/>
              </a:rPr>
              <a:t>an</a:t>
            </a:r>
            <a:r>
              <a:rPr dirty="0" sz="2800" spc="-285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800" spc="-90">
                <a:solidFill>
                  <a:srgbClr val="1A9987"/>
                </a:solidFill>
                <a:latin typeface="Trebuchet MS"/>
                <a:cs typeface="Trebuchet MS"/>
              </a:rPr>
              <a:t>Integer  </a:t>
            </a:r>
            <a:r>
              <a:rPr dirty="0" sz="2800" spc="-85">
                <a:solidFill>
                  <a:srgbClr val="1A9987"/>
                </a:solidFill>
                <a:latin typeface="Arial"/>
                <a:cs typeface="Arial"/>
              </a:rPr>
              <a:t>variable </a:t>
            </a:r>
            <a:r>
              <a:rPr dirty="0" sz="2800" spc="5">
                <a:solidFill>
                  <a:srgbClr val="1A9987"/>
                </a:solidFill>
                <a:latin typeface="Arial"/>
                <a:cs typeface="Arial"/>
              </a:rPr>
              <a:t>from </a:t>
            </a:r>
            <a:r>
              <a:rPr dirty="0" sz="2800" spc="-40">
                <a:solidFill>
                  <a:srgbClr val="1A9987"/>
                </a:solidFill>
                <a:latin typeface="Arial"/>
                <a:cs typeface="Arial"/>
              </a:rPr>
              <a:t>string </a:t>
            </a:r>
            <a:r>
              <a:rPr dirty="0" sz="2800" spc="-114">
                <a:solidFill>
                  <a:srgbClr val="1A9987"/>
                </a:solidFill>
                <a:latin typeface="Arial"/>
                <a:cs typeface="Arial"/>
              </a:rPr>
              <a:t>‘10’ and </a:t>
            </a:r>
            <a:r>
              <a:rPr dirty="0" sz="2800" spc="-40">
                <a:solidFill>
                  <a:srgbClr val="1A9987"/>
                </a:solidFill>
                <a:latin typeface="Arial"/>
                <a:cs typeface="Arial"/>
              </a:rPr>
              <a:t>then  </a:t>
            </a:r>
            <a:r>
              <a:rPr dirty="0" sz="2800" spc="-80">
                <a:solidFill>
                  <a:srgbClr val="1A9987"/>
                </a:solidFill>
                <a:latin typeface="Trebuchet MS"/>
                <a:cs typeface="Trebuchet MS"/>
              </a:rPr>
              <a:t>add</a:t>
            </a:r>
            <a:r>
              <a:rPr dirty="0" sz="2800" spc="-29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800" spc="-40">
                <a:solidFill>
                  <a:srgbClr val="1A9987"/>
                </a:solidFill>
                <a:latin typeface="Trebuchet MS"/>
                <a:cs typeface="Trebuchet MS"/>
              </a:rPr>
              <a:t>20</a:t>
            </a:r>
            <a:r>
              <a:rPr dirty="0" sz="2800" spc="-275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800" spc="-80">
                <a:solidFill>
                  <a:srgbClr val="1A9987"/>
                </a:solidFill>
                <a:latin typeface="Trebuchet MS"/>
                <a:cs typeface="Trebuchet MS"/>
              </a:rPr>
              <a:t>to</a:t>
            </a:r>
            <a:r>
              <a:rPr dirty="0" sz="2800" spc="-29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800" spc="-195">
                <a:solidFill>
                  <a:srgbClr val="1A9987"/>
                </a:solidFill>
                <a:latin typeface="Trebuchet MS"/>
                <a:cs typeface="Trebuchet MS"/>
              </a:rPr>
              <a:t>it.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1319" y="152400"/>
            <a:ext cx="4572000" cy="2847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1904" y="3797820"/>
            <a:ext cx="4572000" cy="2857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122" y="456717"/>
            <a:ext cx="4806950" cy="133921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dirty="0" u="none" spc="-145" b="0">
                <a:solidFill>
                  <a:srgbClr val="1A9987"/>
                </a:solidFill>
                <a:latin typeface="Trebuchet MS"/>
                <a:cs typeface="Trebuchet MS"/>
              </a:rPr>
              <a:t>4. </a:t>
            </a:r>
            <a:r>
              <a:rPr dirty="0" u="none" spc="-70" b="0">
                <a:solidFill>
                  <a:srgbClr val="1A9987"/>
                </a:solidFill>
                <a:latin typeface="Trebuchet MS"/>
                <a:cs typeface="Trebuchet MS"/>
              </a:rPr>
              <a:t>Define </a:t>
            </a:r>
            <a:r>
              <a:rPr dirty="0" u="none" spc="-95" b="0">
                <a:solidFill>
                  <a:srgbClr val="1A9987"/>
                </a:solidFill>
                <a:latin typeface="Trebuchet MS"/>
                <a:cs typeface="Trebuchet MS"/>
              </a:rPr>
              <a:t>a </a:t>
            </a:r>
            <a:r>
              <a:rPr dirty="0" u="none" spc="-35" b="0">
                <a:solidFill>
                  <a:srgbClr val="1A9987"/>
                </a:solidFill>
                <a:latin typeface="Trebuchet MS"/>
                <a:cs typeface="Trebuchet MS"/>
              </a:rPr>
              <a:t>String </a:t>
            </a:r>
            <a:r>
              <a:rPr dirty="0" u="none" spc="-95" b="0">
                <a:solidFill>
                  <a:srgbClr val="1A9987"/>
                </a:solidFill>
                <a:latin typeface="Trebuchet MS"/>
                <a:cs typeface="Trebuchet MS"/>
              </a:rPr>
              <a:t>Variable &amp; </a:t>
            </a:r>
            <a:r>
              <a:rPr dirty="0" u="none" spc="-70" b="0">
                <a:solidFill>
                  <a:srgbClr val="1A9987"/>
                </a:solidFill>
                <a:latin typeface="Trebuchet MS"/>
                <a:cs typeface="Trebuchet MS"/>
              </a:rPr>
              <a:t>use  string</a:t>
            </a:r>
            <a:r>
              <a:rPr dirty="0" u="none" spc="-270" b="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u="none" spc="-60" b="0">
                <a:solidFill>
                  <a:srgbClr val="1A9987"/>
                </a:solidFill>
                <a:latin typeface="Trebuchet MS"/>
                <a:cs typeface="Trebuchet MS"/>
              </a:rPr>
              <a:t>method</a:t>
            </a:r>
            <a:r>
              <a:rPr dirty="0" u="none" spc="-240" b="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u="none" spc="-100" b="0">
                <a:solidFill>
                  <a:srgbClr val="1A9987"/>
                </a:solidFill>
                <a:latin typeface="Trebuchet MS"/>
                <a:cs typeface="Trebuchet MS"/>
              </a:rPr>
              <a:t>length()</a:t>
            </a:r>
            <a:r>
              <a:rPr dirty="0" u="none" spc="-254" b="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u="none" spc="-75" b="0">
                <a:solidFill>
                  <a:srgbClr val="1A9987"/>
                </a:solidFill>
                <a:latin typeface="Trebuchet MS"/>
                <a:cs typeface="Trebuchet MS"/>
              </a:rPr>
              <a:t>to</a:t>
            </a:r>
            <a:r>
              <a:rPr dirty="0" u="none" spc="-254" b="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u="none" spc="-85" b="0">
                <a:solidFill>
                  <a:srgbClr val="1A9987"/>
                </a:solidFill>
                <a:latin typeface="Trebuchet MS"/>
                <a:cs typeface="Trebuchet MS"/>
              </a:rPr>
              <a:t>display</a:t>
            </a:r>
            <a:r>
              <a:rPr dirty="0" u="none" spc="-240" b="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u="none" spc="-100" b="0">
                <a:solidFill>
                  <a:srgbClr val="1A9987"/>
                </a:solidFill>
                <a:latin typeface="Trebuchet MS"/>
                <a:cs typeface="Trebuchet MS"/>
              </a:rPr>
              <a:t>the  </a:t>
            </a:r>
            <a:r>
              <a:rPr dirty="0" u="none" spc="-85" b="0">
                <a:solidFill>
                  <a:srgbClr val="1A9987"/>
                </a:solidFill>
                <a:latin typeface="Trebuchet MS"/>
                <a:cs typeface="Trebuchet MS"/>
              </a:rPr>
              <a:t>output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1616" y="4155719"/>
            <a:ext cx="4832985" cy="1339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dirty="0" sz="2500" spc="-190">
                <a:solidFill>
                  <a:srgbClr val="1A9987"/>
                </a:solidFill>
                <a:latin typeface="Trebuchet MS"/>
                <a:cs typeface="Trebuchet MS"/>
              </a:rPr>
              <a:t>5.</a:t>
            </a:r>
            <a:r>
              <a:rPr dirty="0" sz="2500" spc="-254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70">
                <a:solidFill>
                  <a:srgbClr val="1A9987"/>
                </a:solidFill>
                <a:latin typeface="Trebuchet MS"/>
                <a:cs typeface="Trebuchet MS"/>
              </a:rPr>
              <a:t>Define</a:t>
            </a:r>
            <a:r>
              <a:rPr dirty="0" sz="2500" spc="-26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95">
                <a:solidFill>
                  <a:srgbClr val="1A9987"/>
                </a:solidFill>
                <a:latin typeface="Trebuchet MS"/>
                <a:cs typeface="Trebuchet MS"/>
              </a:rPr>
              <a:t>a</a:t>
            </a:r>
            <a:r>
              <a:rPr dirty="0" sz="2500" spc="-26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60">
                <a:solidFill>
                  <a:srgbClr val="1A9987"/>
                </a:solidFill>
                <a:latin typeface="Trebuchet MS"/>
                <a:cs typeface="Trebuchet MS"/>
              </a:rPr>
              <a:t>List</a:t>
            </a:r>
            <a:r>
              <a:rPr dirty="0" sz="2500" spc="-26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75">
                <a:solidFill>
                  <a:srgbClr val="1A9987"/>
                </a:solidFill>
                <a:latin typeface="Trebuchet MS"/>
                <a:cs typeface="Trebuchet MS"/>
              </a:rPr>
              <a:t>of</a:t>
            </a:r>
            <a:r>
              <a:rPr dirty="0" sz="2500" spc="-25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90">
                <a:solidFill>
                  <a:srgbClr val="1A9987"/>
                </a:solidFill>
                <a:latin typeface="Trebuchet MS"/>
                <a:cs typeface="Trebuchet MS"/>
              </a:rPr>
              <a:t>integer</a:t>
            </a:r>
            <a:r>
              <a:rPr dirty="0" sz="2500" spc="-254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65">
                <a:solidFill>
                  <a:srgbClr val="1A9987"/>
                </a:solidFill>
                <a:latin typeface="Trebuchet MS"/>
                <a:cs typeface="Trebuchet MS"/>
              </a:rPr>
              <a:t>and</a:t>
            </a:r>
            <a:r>
              <a:rPr dirty="0" sz="2500" spc="-270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85">
                <a:solidFill>
                  <a:srgbClr val="1A9987"/>
                </a:solidFill>
                <a:latin typeface="Trebuchet MS"/>
                <a:cs typeface="Trebuchet MS"/>
              </a:rPr>
              <a:t>display  </a:t>
            </a:r>
            <a:r>
              <a:rPr dirty="0" sz="2500" spc="-100">
                <a:solidFill>
                  <a:srgbClr val="1A9987"/>
                </a:solidFill>
                <a:latin typeface="Trebuchet MS"/>
                <a:cs typeface="Trebuchet MS"/>
              </a:rPr>
              <a:t>the </a:t>
            </a:r>
            <a:r>
              <a:rPr dirty="0" sz="2500" spc="-85">
                <a:solidFill>
                  <a:srgbClr val="1A9987"/>
                </a:solidFill>
                <a:latin typeface="Trebuchet MS"/>
                <a:cs typeface="Trebuchet MS"/>
              </a:rPr>
              <a:t>output </a:t>
            </a:r>
            <a:r>
              <a:rPr dirty="0" sz="2500" spc="-40">
                <a:solidFill>
                  <a:srgbClr val="1A9987"/>
                </a:solidFill>
                <a:latin typeface="Trebuchet MS"/>
                <a:cs typeface="Trebuchet MS"/>
              </a:rPr>
              <a:t>using </a:t>
            </a:r>
            <a:r>
              <a:rPr dirty="0" sz="2500" spc="-140">
                <a:solidFill>
                  <a:srgbClr val="1A9987"/>
                </a:solidFill>
                <a:latin typeface="Trebuchet MS"/>
                <a:cs typeface="Trebuchet MS"/>
              </a:rPr>
              <a:t>add(), </a:t>
            </a:r>
            <a:r>
              <a:rPr dirty="0" sz="2500" spc="-135">
                <a:solidFill>
                  <a:srgbClr val="1A9987"/>
                </a:solidFill>
                <a:latin typeface="Trebuchet MS"/>
                <a:cs typeface="Trebuchet MS"/>
              </a:rPr>
              <a:t>get(), </a:t>
            </a:r>
            <a:r>
              <a:rPr dirty="0" sz="2500" spc="-150">
                <a:solidFill>
                  <a:srgbClr val="1A9987"/>
                </a:solidFill>
                <a:latin typeface="Trebuchet MS"/>
                <a:cs typeface="Trebuchet MS"/>
              </a:rPr>
              <a:t>set(),  </a:t>
            </a:r>
            <a:r>
              <a:rPr dirty="0" sz="2500" spc="-165">
                <a:solidFill>
                  <a:srgbClr val="1A9987"/>
                </a:solidFill>
                <a:latin typeface="Trebuchet MS"/>
                <a:cs typeface="Trebuchet MS"/>
              </a:rPr>
              <a:t>clear(),</a:t>
            </a:r>
            <a:r>
              <a:rPr dirty="0" sz="2500" spc="-245">
                <a:solidFill>
                  <a:srgbClr val="1A9987"/>
                </a:solidFill>
                <a:latin typeface="Trebuchet MS"/>
                <a:cs typeface="Trebuchet MS"/>
              </a:rPr>
              <a:t> </a:t>
            </a:r>
            <a:r>
              <a:rPr dirty="0" sz="2500" spc="-80">
                <a:solidFill>
                  <a:srgbClr val="1A9987"/>
                </a:solidFill>
                <a:latin typeface="Trebuchet MS"/>
                <a:cs typeface="Trebuchet MS"/>
              </a:rPr>
              <a:t>methods.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26708" y="306324"/>
            <a:ext cx="4571999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1467" y="3732276"/>
            <a:ext cx="4571999" cy="285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241" y="399668"/>
            <a:ext cx="9090660" cy="788670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2588260" marR="5080" indent="-2576195">
              <a:lnSpc>
                <a:spcPct val="100400"/>
              </a:lnSpc>
              <a:spcBef>
                <a:spcPts val="80"/>
              </a:spcBef>
            </a:pPr>
            <a:r>
              <a:rPr dirty="0" u="none" spc="-5"/>
              <a:t>Use Execute Anonymous to define and execute the </a:t>
            </a:r>
            <a:r>
              <a:rPr dirty="0" u="none" spc="-10"/>
              <a:t>following </a:t>
            </a:r>
            <a:r>
              <a:rPr dirty="0" u="none" spc="-5"/>
              <a:t>code to  display the value of x = 0 </a:t>
            </a:r>
            <a:r>
              <a:rPr dirty="0" u="none" spc="-10"/>
              <a:t>to</a:t>
            </a:r>
            <a:r>
              <a:rPr dirty="0" u="none" spc="10"/>
              <a:t> </a:t>
            </a:r>
            <a:r>
              <a:rPr dirty="0" u="none" spc="-5"/>
              <a:t>9.</a:t>
            </a:r>
          </a:p>
        </p:txBody>
      </p:sp>
      <p:sp>
        <p:nvSpPr>
          <p:cNvPr id="3" name="object 3"/>
          <p:cNvSpPr/>
          <p:nvPr/>
        </p:nvSpPr>
        <p:spPr>
          <a:xfrm>
            <a:off x="2734055" y="1476755"/>
            <a:ext cx="7819644" cy="4885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5341" y="42454"/>
            <a:ext cx="9018905" cy="157162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280"/>
              </a:spcBef>
            </a:pPr>
            <a:r>
              <a:rPr dirty="0" u="heavy" sz="2300" spc="-5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Exercise</a:t>
            </a:r>
            <a:r>
              <a:rPr dirty="0" u="heavy" sz="2300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 3</a:t>
            </a:r>
            <a:endParaRPr sz="2300">
              <a:latin typeface="Carlito"/>
              <a:cs typeface="Carlito"/>
            </a:endParaRPr>
          </a:p>
          <a:p>
            <a:pPr algn="ctr" marL="3175">
              <a:lnSpc>
                <a:spcPct val="100000"/>
              </a:lnSpc>
              <a:spcBef>
                <a:spcPts val="190"/>
              </a:spcBef>
            </a:pPr>
            <a:r>
              <a:rPr dirty="0" sz="2400" spc="60" b="1">
                <a:solidFill>
                  <a:srgbClr val="1A1A1A"/>
                </a:solidFill>
                <a:latin typeface="Trebuchet MS"/>
                <a:cs typeface="Trebuchet MS"/>
              </a:rPr>
              <a:t>Answer</a:t>
            </a:r>
            <a:r>
              <a:rPr dirty="0" sz="24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00" spc="15" b="1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4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00" spc="70" b="1">
                <a:solidFill>
                  <a:srgbClr val="1A1A1A"/>
                </a:solidFill>
                <a:latin typeface="Trebuchet MS"/>
                <a:cs typeface="Trebuchet MS"/>
              </a:rPr>
              <a:t>following</a:t>
            </a:r>
            <a:r>
              <a:rPr dirty="0" sz="24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00" spc="-40" b="1">
                <a:solidFill>
                  <a:srgbClr val="1A1A1A"/>
                </a:solidFill>
                <a:latin typeface="Trebuchet MS"/>
                <a:cs typeface="Trebuchet MS"/>
              </a:rPr>
              <a:t>in</a:t>
            </a:r>
            <a:r>
              <a:rPr dirty="0" sz="2400" spc="-16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00" spc="10" b="1">
                <a:solidFill>
                  <a:srgbClr val="1A1A1A"/>
                </a:solidFill>
                <a:latin typeface="Trebuchet MS"/>
                <a:cs typeface="Trebuchet MS"/>
              </a:rPr>
              <a:t>True</a:t>
            </a:r>
            <a:r>
              <a:rPr dirty="0" sz="24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1A1A1A"/>
                </a:solidFill>
                <a:latin typeface="Trebuchet MS"/>
                <a:cs typeface="Trebuchet MS"/>
              </a:rPr>
              <a:t>or</a:t>
            </a:r>
            <a:r>
              <a:rPr dirty="0" sz="24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00" spc="5" b="1">
                <a:solidFill>
                  <a:srgbClr val="1A1A1A"/>
                </a:solidFill>
                <a:latin typeface="Trebuchet MS"/>
                <a:cs typeface="Trebuchet MS"/>
              </a:rPr>
              <a:t>False: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04"/>
              </a:spcBef>
              <a:tabLst>
                <a:tab pos="4730115" algn="l"/>
              </a:tabLst>
            </a:pPr>
            <a:r>
              <a:rPr dirty="0" sz="2400" spc="50" b="1">
                <a:solidFill>
                  <a:srgbClr val="1A1A1A"/>
                </a:solidFill>
                <a:latin typeface="Trebuchet MS"/>
                <a:cs typeface="Trebuchet MS"/>
              </a:rPr>
              <a:t>Integer </a:t>
            </a:r>
            <a:r>
              <a:rPr dirty="0" sz="2400" spc="75" b="1">
                <a:solidFill>
                  <a:srgbClr val="1A1A1A"/>
                </a:solidFill>
                <a:latin typeface="Trebuchet MS"/>
                <a:cs typeface="Trebuchet MS"/>
              </a:rPr>
              <a:t>myunlucklyNumber</a:t>
            </a:r>
            <a:r>
              <a:rPr dirty="0" sz="2400" spc="-33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00" spc="-360" b="1">
                <a:solidFill>
                  <a:srgbClr val="1A1A1A"/>
                </a:solidFill>
                <a:latin typeface="Trebuchet MS"/>
                <a:cs typeface="Trebuchet MS"/>
              </a:rPr>
              <a:t>=</a:t>
            </a:r>
            <a:r>
              <a:rPr dirty="0" sz="2400" spc="-13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00" spc="-160" b="1">
                <a:solidFill>
                  <a:srgbClr val="1A1A1A"/>
                </a:solidFill>
                <a:latin typeface="Trebuchet MS"/>
                <a:cs typeface="Trebuchet MS"/>
              </a:rPr>
              <a:t>7;	</a:t>
            </a:r>
            <a:r>
              <a:rPr dirty="0" sz="2400" spc="50" b="1">
                <a:solidFill>
                  <a:srgbClr val="1A1A1A"/>
                </a:solidFill>
                <a:latin typeface="Trebuchet MS"/>
                <a:cs typeface="Trebuchet MS"/>
              </a:rPr>
              <a:t>Integer </a:t>
            </a:r>
            <a:r>
              <a:rPr dirty="0" sz="2400" spc="80" b="1">
                <a:solidFill>
                  <a:srgbClr val="1A1A1A"/>
                </a:solidFill>
                <a:latin typeface="Trebuchet MS"/>
                <a:cs typeface="Trebuchet MS"/>
              </a:rPr>
              <a:t>myluckyNumber</a:t>
            </a:r>
            <a:r>
              <a:rPr dirty="0" sz="2400" spc="-5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00" spc="-360" b="1">
                <a:solidFill>
                  <a:srgbClr val="1A1A1A"/>
                </a:solidFill>
                <a:latin typeface="Trebuchet MS"/>
                <a:cs typeface="Trebuchet MS"/>
              </a:rPr>
              <a:t>= </a:t>
            </a:r>
            <a:r>
              <a:rPr dirty="0" sz="2400" spc="-185" b="1">
                <a:solidFill>
                  <a:srgbClr val="1A1A1A"/>
                </a:solidFill>
                <a:latin typeface="Trebuchet MS"/>
                <a:cs typeface="Trebuchet MS"/>
              </a:rPr>
              <a:t>15;</a:t>
            </a:r>
            <a:endParaRPr sz="2400">
              <a:latin typeface="Trebuchet MS"/>
              <a:cs typeface="Trebuchet MS"/>
            </a:endParaRPr>
          </a:p>
          <a:p>
            <a:pPr algn="ctr" marL="6985">
              <a:lnSpc>
                <a:spcPct val="100000"/>
              </a:lnSpc>
              <a:spcBef>
                <a:spcPts val="195"/>
              </a:spcBef>
            </a:pPr>
            <a:r>
              <a:rPr dirty="0" sz="2400" spc="80" b="1">
                <a:solidFill>
                  <a:srgbClr val="1A1A1A"/>
                </a:solidFill>
                <a:latin typeface="Trebuchet MS"/>
                <a:cs typeface="Trebuchet MS"/>
              </a:rPr>
              <a:t>myluckyNumber </a:t>
            </a:r>
            <a:r>
              <a:rPr dirty="0" sz="2400" spc="-254" b="1">
                <a:solidFill>
                  <a:srgbClr val="1A1A1A"/>
                </a:solidFill>
                <a:latin typeface="Trebuchet MS"/>
                <a:cs typeface="Trebuchet MS"/>
              </a:rPr>
              <a:t>!= </a:t>
            </a:r>
            <a:r>
              <a:rPr dirty="0" sz="2400" spc="75" b="1">
                <a:solidFill>
                  <a:srgbClr val="1A1A1A"/>
                </a:solidFill>
                <a:latin typeface="Trebuchet MS"/>
                <a:cs typeface="Trebuchet MS"/>
              </a:rPr>
              <a:t>myunlucklyNumber </a:t>
            </a:r>
            <a:r>
              <a:rPr dirty="0" sz="2400" spc="-400" b="1">
                <a:solidFill>
                  <a:srgbClr val="1A1A1A"/>
                </a:solidFill>
                <a:latin typeface="Trebuchet MS"/>
                <a:cs typeface="Trebuchet MS"/>
              </a:rPr>
              <a:t>+</a:t>
            </a:r>
            <a:r>
              <a:rPr dirty="0" sz="2400" spc="-48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00" spc="-150" b="1">
                <a:solidFill>
                  <a:srgbClr val="1A1A1A"/>
                </a:solidFill>
                <a:latin typeface="Trebuchet MS"/>
                <a:cs typeface="Trebuchet MS"/>
              </a:rPr>
              <a:t>8.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39567" y="1949195"/>
            <a:ext cx="7345680" cy="4591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897" y="143636"/>
            <a:ext cx="6978015" cy="122174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135"/>
              </a:spcBef>
            </a:pPr>
            <a:r>
              <a:rPr dirty="0" sz="2750" spc="10"/>
              <a:t>Exercise</a:t>
            </a:r>
            <a:r>
              <a:rPr dirty="0" sz="2750" spc="-20"/>
              <a:t> </a:t>
            </a:r>
            <a:r>
              <a:rPr dirty="0" sz="2750" spc="15"/>
              <a:t>4</a:t>
            </a:r>
            <a:endParaRPr sz="2750"/>
          </a:p>
          <a:p>
            <a:pPr algn="ctr" marL="12700" marR="5080" indent="10160">
              <a:lnSpc>
                <a:spcPct val="100000"/>
              </a:lnSpc>
              <a:spcBef>
                <a:spcPts val="80"/>
              </a:spcBef>
              <a:tabLst>
                <a:tab pos="3676015" algn="l"/>
              </a:tabLst>
            </a:pPr>
            <a:r>
              <a:rPr dirty="0" u="none" spc="65">
                <a:latin typeface="Trebuchet MS"/>
                <a:cs typeface="Trebuchet MS"/>
              </a:rPr>
              <a:t>Answer </a:t>
            </a:r>
            <a:r>
              <a:rPr dirty="0" u="none" spc="15">
                <a:latin typeface="Trebuchet MS"/>
                <a:cs typeface="Trebuchet MS"/>
              </a:rPr>
              <a:t>the </a:t>
            </a:r>
            <a:r>
              <a:rPr dirty="0" u="none" spc="75">
                <a:latin typeface="Trebuchet MS"/>
                <a:cs typeface="Trebuchet MS"/>
              </a:rPr>
              <a:t>following </a:t>
            </a:r>
            <a:r>
              <a:rPr dirty="0" u="none" spc="-40">
                <a:latin typeface="Trebuchet MS"/>
                <a:cs typeface="Trebuchet MS"/>
              </a:rPr>
              <a:t>in </a:t>
            </a:r>
            <a:r>
              <a:rPr dirty="0" u="none" spc="10">
                <a:latin typeface="Trebuchet MS"/>
                <a:cs typeface="Trebuchet MS"/>
              </a:rPr>
              <a:t>True Or </a:t>
            </a:r>
            <a:r>
              <a:rPr dirty="0" u="none" spc="5">
                <a:latin typeface="Trebuchet MS"/>
                <a:cs typeface="Trebuchet MS"/>
              </a:rPr>
              <a:t>False:  </a:t>
            </a:r>
            <a:r>
              <a:rPr dirty="0" u="none" spc="90">
                <a:latin typeface="Trebuchet MS"/>
                <a:cs typeface="Trebuchet MS"/>
              </a:rPr>
              <a:t>Boolean </a:t>
            </a:r>
            <a:r>
              <a:rPr dirty="0" u="none" spc="55">
                <a:latin typeface="Trebuchet MS"/>
                <a:cs typeface="Trebuchet MS"/>
              </a:rPr>
              <a:t>isFalse</a:t>
            </a:r>
            <a:r>
              <a:rPr dirty="0" u="none" spc="-345">
                <a:latin typeface="Trebuchet MS"/>
                <a:cs typeface="Trebuchet MS"/>
              </a:rPr>
              <a:t> </a:t>
            </a:r>
            <a:r>
              <a:rPr dirty="0" u="none" spc="-380">
                <a:latin typeface="Trebuchet MS"/>
                <a:cs typeface="Trebuchet MS"/>
              </a:rPr>
              <a:t>=</a:t>
            </a:r>
            <a:r>
              <a:rPr dirty="0" u="none" spc="-145">
                <a:latin typeface="Trebuchet MS"/>
                <a:cs typeface="Trebuchet MS"/>
              </a:rPr>
              <a:t> </a:t>
            </a:r>
            <a:r>
              <a:rPr dirty="0" u="none" spc="10">
                <a:latin typeface="Trebuchet MS"/>
                <a:cs typeface="Trebuchet MS"/>
              </a:rPr>
              <a:t>false;	</a:t>
            </a:r>
            <a:r>
              <a:rPr dirty="0" u="none" spc="90">
                <a:latin typeface="Trebuchet MS"/>
                <a:cs typeface="Trebuchet MS"/>
              </a:rPr>
              <a:t>Boolean </a:t>
            </a:r>
            <a:r>
              <a:rPr dirty="0" u="none" spc="10">
                <a:latin typeface="Trebuchet MS"/>
                <a:cs typeface="Trebuchet MS"/>
              </a:rPr>
              <a:t>isTrue </a:t>
            </a:r>
            <a:r>
              <a:rPr dirty="0" u="none" spc="-380">
                <a:latin typeface="Trebuchet MS"/>
                <a:cs typeface="Trebuchet MS"/>
              </a:rPr>
              <a:t>=</a:t>
            </a:r>
            <a:r>
              <a:rPr dirty="0" u="none" spc="-570">
                <a:latin typeface="Trebuchet MS"/>
                <a:cs typeface="Trebuchet MS"/>
              </a:rPr>
              <a:t> </a:t>
            </a:r>
            <a:r>
              <a:rPr dirty="0" u="none" spc="-60">
                <a:latin typeface="Trebuchet MS"/>
                <a:cs typeface="Trebuchet MS"/>
              </a:rPr>
              <a:t>true;</a:t>
            </a:r>
          </a:p>
        </p:txBody>
      </p:sp>
      <p:sp>
        <p:nvSpPr>
          <p:cNvPr id="3" name="object 3"/>
          <p:cNvSpPr/>
          <p:nvPr/>
        </p:nvSpPr>
        <p:spPr>
          <a:xfrm>
            <a:off x="2343911" y="1612417"/>
            <a:ext cx="7936992" cy="4960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10890" y="21234"/>
            <a:ext cx="5570220" cy="1818639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280"/>
              </a:spcBef>
            </a:pPr>
            <a:r>
              <a:rPr dirty="0" u="heavy" sz="2200" spc="-5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Exercise</a:t>
            </a:r>
            <a:r>
              <a:rPr dirty="0" u="heavy" sz="2200" spc="25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200" spc="-5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5</a:t>
            </a:r>
            <a:endParaRPr sz="2200">
              <a:latin typeface="Carlito"/>
              <a:cs typeface="Carlito"/>
            </a:endParaRPr>
          </a:p>
          <a:p>
            <a:pPr algn="ctr" marL="12700" marR="5080" indent="-2540">
              <a:lnSpc>
                <a:spcPct val="106800"/>
              </a:lnSpc>
              <a:spcBef>
                <a:spcPts val="5"/>
              </a:spcBef>
            </a:pPr>
            <a:r>
              <a:rPr dirty="0" sz="2200" spc="50" b="1">
                <a:solidFill>
                  <a:srgbClr val="1A1A1A"/>
                </a:solidFill>
                <a:latin typeface="Trebuchet MS"/>
                <a:cs typeface="Trebuchet MS"/>
              </a:rPr>
              <a:t>Answer </a:t>
            </a:r>
            <a:r>
              <a:rPr dirty="0" sz="2200" spc="10" b="1">
                <a:solidFill>
                  <a:srgbClr val="1A1A1A"/>
                </a:solidFill>
                <a:latin typeface="Trebuchet MS"/>
                <a:cs typeface="Trebuchet MS"/>
              </a:rPr>
              <a:t>the </a:t>
            </a:r>
            <a:r>
              <a:rPr dirty="0" sz="2200" spc="65" b="1">
                <a:solidFill>
                  <a:srgbClr val="1A1A1A"/>
                </a:solidFill>
                <a:latin typeface="Trebuchet MS"/>
                <a:cs typeface="Trebuchet MS"/>
              </a:rPr>
              <a:t>following </a:t>
            </a:r>
            <a:r>
              <a:rPr dirty="0" sz="2200" spc="-35" b="1">
                <a:solidFill>
                  <a:srgbClr val="1A1A1A"/>
                </a:solidFill>
                <a:latin typeface="Trebuchet MS"/>
                <a:cs typeface="Trebuchet MS"/>
              </a:rPr>
              <a:t>in </a:t>
            </a:r>
            <a:r>
              <a:rPr dirty="0" sz="2200" spc="5" b="1">
                <a:solidFill>
                  <a:srgbClr val="1A1A1A"/>
                </a:solidFill>
                <a:latin typeface="Trebuchet MS"/>
                <a:cs typeface="Trebuchet MS"/>
              </a:rPr>
              <a:t>True </a:t>
            </a:r>
            <a:r>
              <a:rPr dirty="0" sz="2200" spc="10" b="1">
                <a:solidFill>
                  <a:srgbClr val="1A1A1A"/>
                </a:solidFill>
                <a:latin typeface="Trebuchet MS"/>
                <a:cs typeface="Trebuchet MS"/>
              </a:rPr>
              <a:t>Or </a:t>
            </a:r>
            <a:r>
              <a:rPr dirty="0" sz="2200" spc="5" b="1">
                <a:solidFill>
                  <a:srgbClr val="1A1A1A"/>
                </a:solidFill>
                <a:latin typeface="Trebuchet MS"/>
                <a:cs typeface="Trebuchet MS"/>
              </a:rPr>
              <a:t>False:  </a:t>
            </a:r>
            <a:r>
              <a:rPr dirty="0" sz="2200" spc="65" b="1">
                <a:solidFill>
                  <a:srgbClr val="1A1A1A"/>
                </a:solidFill>
                <a:latin typeface="Trebuchet MS"/>
                <a:cs typeface="Trebuchet MS"/>
              </a:rPr>
              <a:t>Date </a:t>
            </a:r>
            <a:r>
              <a:rPr dirty="0" sz="2200" spc="40" b="1">
                <a:solidFill>
                  <a:srgbClr val="1A1A1A"/>
                </a:solidFill>
                <a:latin typeface="Trebuchet MS"/>
                <a:cs typeface="Trebuchet MS"/>
              </a:rPr>
              <a:t>tomorrow</a:t>
            </a:r>
            <a:r>
              <a:rPr dirty="0" sz="2200" spc="-47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200" spc="-335" b="1">
                <a:solidFill>
                  <a:srgbClr val="1A1A1A"/>
                </a:solidFill>
                <a:latin typeface="Trebuchet MS"/>
                <a:cs typeface="Trebuchet MS"/>
              </a:rPr>
              <a:t>= </a:t>
            </a:r>
            <a:r>
              <a:rPr dirty="0" sz="2200" spc="-10" b="1">
                <a:solidFill>
                  <a:srgbClr val="1A1A1A"/>
                </a:solidFill>
                <a:latin typeface="Trebuchet MS"/>
                <a:cs typeface="Trebuchet MS"/>
              </a:rPr>
              <a:t>Date.today().addDays(1);</a:t>
            </a:r>
            <a:endParaRPr sz="2200">
              <a:latin typeface="Trebuchet MS"/>
              <a:cs typeface="Trebuchet MS"/>
            </a:endParaRPr>
          </a:p>
          <a:p>
            <a:pPr algn="ctr" marL="1064260" marR="1056640">
              <a:lnSpc>
                <a:spcPct val="106800"/>
              </a:lnSpc>
              <a:spcBef>
                <a:spcPts val="10"/>
              </a:spcBef>
            </a:pPr>
            <a:r>
              <a:rPr dirty="0" sz="2200" spc="65" b="1">
                <a:solidFill>
                  <a:srgbClr val="1A1A1A"/>
                </a:solidFill>
                <a:latin typeface="Trebuchet MS"/>
                <a:cs typeface="Trebuchet MS"/>
              </a:rPr>
              <a:t>Date </a:t>
            </a:r>
            <a:r>
              <a:rPr dirty="0" sz="2200" spc="60" b="1">
                <a:solidFill>
                  <a:srgbClr val="1A1A1A"/>
                </a:solidFill>
                <a:latin typeface="Trebuchet MS"/>
                <a:cs typeface="Trebuchet MS"/>
              </a:rPr>
              <a:t>today</a:t>
            </a:r>
            <a:r>
              <a:rPr dirty="0" sz="2200" spc="-47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200" spc="-335" b="1">
                <a:solidFill>
                  <a:srgbClr val="1A1A1A"/>
                </a:solidFill>
                <a:latin typeface="Trebuchet MS"/>
                <a:cs typeface="Trebuchet MS"/>
              </a:rPr>
              <a:t>= </a:t>
            </a:r>
            <a:r>
              <a:rPr dirty="0" sz="2200" spc="-20" b="1">
                <a:solidFill>
                  <a:srgbClr val="1A1A1A"/>
                </a:solidFill>
                <a:latin typeface="Trebuchet MS"/>
                <a:cs typeface="Trebuchet MS"/>
              </a:rPr>
              <a:t>Date.today();  </a:t>
            </a:r>
            <a:r>
              <a:rPr dirty="0" sz="2200" spc="60" b="1">
                <a:solidFill>
                  <a:srgbClr val="1A1A1A"/>
                </a:solidFill>
                <a:latin typeface="Trebuchet MS"/>
                <a:cs typeface="Trebuchet MS"/>
              </a:rPr>
              <a:t>today </a:t>
            </a:r>
            <a:r>
              <a:rPr dirty="0" sz="2200" spc="-235" b="1">
                <a:solidFill>
                  <a:srgbClr val="1A1A1A"/>
                </a:solidFill>
                <a:latin typeface="Trebuchet MS"/>
                <a:cs typeface="Trebuchet MS"/>
              </a:rPr>
              <a:t>!=</a:t>
            </a:r>
            <a:r>
              <a:rPr dirty="0" sz="2200" spc="-33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200" spc="40" b="1">
                <a:solidFill>
                  <a:srgbClr val="1A1A1A"/>
                </a:solidFill>
                <a:latin typeface="Trebuchet MS"/>
                <a:cs typeface="Trebuchet MS"/>
              </a:rPr>
              <a:t>tomorrow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4620" y="2023935"/>
            <a:ext cx="7286244" cy="4553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0789" y="189636"/>
            <a:ext cx="8708390" cy="839469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305"/>
              </a:spcBef>
            </a:pPr>
            <a:r>
              <a:rPr dirty="0" spc="-5"/>
              <a:t>Exercise</a:t>
            </a:r>
            <a:r>
              <a:rPr dirty="0" spc="20"/>
              <a:t> </a:t>
            </a:r>
            <a:r>
              <a:rPr dirty="0" spc="-5"/>
              <a:t>6</a:t>
            </a: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u="none" spc="-75">
                <a:latin typeface="Arial"/>
                <a:cs typeface="Arial"/>
              </a:rPr>
              <a:t>Write </a:t>
            </a:r>
            <a:r>
              <a:rPr dirty="0" u="none" spc="-160">
                <a:latin typeface="Arial"/>
                <a:cs typeface="Arial"/>
              </a:rPr>
              <a:t>a </a:t>
            </a:r>
            <a:r>
              <a:rPr dirty="0" u="none" spc="-180">
                <a:latin typeface="Arial"/>
                <a:cs typeface="Arial"/>
              </a:rPr>
              <a:t>program and </a:t>
            </a:r>
            <a:r>
              <a:rPr dirty="0" u="none" spc="-165">
                <a:latin typeface="Arial"/>
                <a:cs typeface="Arial"/>
              </a:rPr>
              <a:t>execute </a:t>
            </a:r>
            <a:r>
              <a:rPr dirty="0" u="none" spc="-80">
                <a:latin typeface="Arial"/>
                <a:cs typeface="Arial"/>
              </a:rPr>
              <a:t>to </a:t>
            </a:r>
            <a:r>
              <a:rPr dirty="0" u="none" spc="-175">
                <a:latin typeface="Arial"/>
                <a:cs typeface="Arial"/>
              </a:rPr>
              <a:t>demo </a:t>
            </a:r>
            <a:r>
              <a:rPr dirty="0" u="none" spc="-100">
                <a:latin typeface="Arial"/>
                <a:cs typeface="Arial"/>
              </a:rPr>
              <a:t>the </a:t>
            </a:r>
            <a:r>
              <a:rPr dirty="0" u="none" spc="-240">
                <a:latin typeface="Arial"/>
                <a:cs typeface="Arial"/>
              </a:rPr>
              <a:t>use </a:t>
            </a:r>
            <a:r>
              <a:rPr dirty="0" u="none" spc="-114">
                <a:latin typeface="Arial"/>
                <a:cs typeface="Arial"/>
              </a:rPr>
              <a:t>of </a:t>
            </a:r>
            <a:r>
              <a:rPr dirty="0" u="none" spc="-120">
                <a:latin typeface="Arial"/>
                <a:cs typeface="Arial"/>
              </a:rPr>
              <a:t>“If..else</a:t>
            </a:r>
            <a:r>
              <a:rPr dirty="0" u="none" spc="55">
                <a:latin typeface="Arial"/>
                <a:cs typeface="Arial"/>
              </a:rPr>
              <a:t> </a:t>
            </a:r>
            <a:r>
              <a:rPr dirty="0" u="none" spc="-114">
                <a:latin typeface="Arial"/>
                <a:cs typeface="Arial"/>
              </a:rPr>
              <a:t>if...else”</a:t>
            </a:r>
          </a:p>
        </p:txBody>
      </p:sp>
      <p:sp>
        <p:nvSpPr>
          <p:cNvPr id="3" name="object 3"/>
          <p:cNvSpPr/>
          <p:nvPr/>
        </p:nvSpPr>
        <p:spPr>
          <a:xfrm>
            <a:off x="2567939" y="1450847"/>
            <a:ext cx="7606283" cy="4753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89100" marR="5080" indent="-1677035">
              <a:lnSpc>
                <a:spcPct val="100000"/>
              </a:lnSpc>
              <a:spcBef>
                <a:spcPts val="100"/>
              </a:spcBef>
            </a:pPr>
            <a:r>
              <a:rPr dirty="0" u="none" sz="4500" spc="225">
                <a:latin typeface="Trebuchet MS"/>
                <a:cs typeface="Trebuchet MS"/>
              </a:rPr>
              <a:t>INTRODUCTION </a:t>
            </a:r>
            <a:r>
              <a:rPr dirty="0" u="none" sz="4500" spc="100">
                <a:latin typeface="Trebuchet MS"/>
                <a:cs typeface="Trebuchet MS"/>
              </a:rPr>
              <a:t>OF</a:t>
            </a:r>
            <a:r>
              <a:rPr dirty="0" u="none" sz="4500" spc="-875">
                <a:latin typeface="Trebuchet MS"/>
                <a:cs typeface="Trebuchet MS"/>
              </a:rPr>
              <a:t> </a:t>
            </a:r>
            <a:r>
              <a:rPr dirty="0" u="none" sz="4500" spc="160">
                <a:latin typeface="Trebuchet MS"/>
                <a:cs typeface="Trebuchet MS"/>
              </a:rPr>
              <a:t>TRAVEL  </a:t>
            </a:r>
            <a:r>
              <a:rPr dirty="0" u="none" sz="4500" spc="190">
                <a:latin typeface="Trebuchet MS"/>
                <a:cs typeface="Trebuchet MS"/>
              </a:rPr>
              <a:t>APPROVAL</a:t>
            </a:r>
            <a:r>
              <a:rPr dirty="0" u="none" sz="4500" spc="-320">
                <a:latin typeface="Trebuchet MS"/>
                <a:cs typeface="Trebuchet MS"/>
              </a:rPr>
              <a:t> </a:t>
            </a:r>
            <a:r>
              <a:rPr dirty="0" u="none" sz="4500" spc="165">
                <a:latin typeface="Trebuchet MS"/>
                <a:cs typeface="Trebuchet MS"/>
              </a:rPr>
              <a:t>APP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2974" y="1541424"/>
            <a:ext cx="7713980" cy="4906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7020">
              <a:lnSpc>
                <a:spcPts val="3335"/>
              </a:lnSpc>
              <a:buSzPct val="145454"/>
              <a:buFont typeface="Arial"/>
              <a:buChar char="●"/>
              <a:tabLst>
                <a:tab pos="299720" algn="l"/>
              </a:tabLst>
            </a:pP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The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25">
                <a:solidFill>
                  <a:srgbClr val="585858"/>
                </a:solidFill>
                <a:latin typeface="Lato"/>
                <a:cs typeface="Lato"/>
              </a:rPr>
              <a:t>travel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0">
                <a:solidFill>
                  <a:srgbClr val="585858"/>
                </a:solidFill>
                <a:latin typeface="Lato"/>
                <a:cs typeface="Lato"/>
              </a:rPr>
              <a:t>approval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project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0">
                <a:solidFill>
                  <a:srgbClr val="585858"/>
                </a:solidFill>
                <a:latin typeface="Lato"/>
                <a:cs typeface="Lato"/>
              </a:rPr>
              <a:t>in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Salesforce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5">
                <a:solidFill>
                  <a:srgbClr val="585858"/>
                </a:solidFill>
                <a:latin typeface="Lato"/>
                <a:cs typeface="Lato"/>
              </a:rPr>
              <a:t>is</a:t>
            </a:r>
            <a:r>
              <a:rPr dirty="0" sz="2200" spc="-15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20">
                <a:solidFill>
                  <a:srgbClr val="585858"/>
                </a:solidFill>
                <a:latin typeface="Lato"/>
                <a:cs typeface="Lato"/>
              </a:rPr>
              <a:t>a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5">
                <a:solidFill>
                  <a:srgbClr val="585858"/>
                </a:solidFill>
                <a:latin typeface="Lato"/>
                <a:cs typeface="Lato"/>
              </a:rPr>
              <a:t>system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5">
                <a:solidFill>
                  <a:srgbClr val="585858"/>
                </a:solidFill>
                <a:latin typeface="Lato"/>
                <a:cs typeface="Lato"/>
              </a:rPr>
              <a:t>designed</a:t>
            </a:r>
            <a:endParaRPr sz="2200">
              <a:latin typeface="Lato"/>
              <a:cs typeface="Lato"/>
            </a:endParaRPr>
          </a:p>
          <a:p>
            <a:pPr marL="299085">
              <a:lnSpc>
                <a:spcPct val="100000"/>
              </a:lnSpc>
              <a:spcBef>
                <a:spcPts val="195"/>
              </a:spcBef>
            </a:pP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to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automate</a:t>
            </a:r>
            <a:r>
              <a:rPr dirty="0" sz="2200" spc="-12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and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5">
                <a:solidFill>
                  <a:srgbClr val="585858"/>
                </a:solidFill>
                <a:latin typeface="Lato"/>
                <a:cs typeface="Lato"/>
              </a:rPr>
              <a:t>streamline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the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process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30">
                <a:solidFill>
                  <a:srgbClr val="585858"/>
                </a:solidFill>
                <a:latin typeface="Lato"/>
                <a:cs typeface="Lato"/>
              </a:rPr>
              <a:t>of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requesting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and</a:t>
            </a:r>
            <a:endParaRPr sz="2200">
              <a:latin typeface="Lato"/>
              <a:cs typeface="Lato"/>
            </a:endParaRPr>
          </a:p>
          <a:p>
            <a:pPr marL="299085">
              <a:lnSpc>
                <a:spcPct val="100000"/>
              </a:lnSpc>
              <a:spcBef>
                <a:spcPts val="395"/>
              </a:spcBef>
            </a:pP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approving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25">
                <a:solidFill>
                  <a:srgbClr val="585858"/>
                </a:solidFill>
                <a:latin typeface="Lato"/>
                <a:cs typeface="Lato"/>
              </a:rPr>
              <a:t>travel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expenses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for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5">
                <a:solidFill>
                  <a:srgbClr val="585858"/>
                </a:solidFill>
                <a:latin typeface="Lato"/>
                <a:cs typeface="Lato"/>
              </a:rPr>
              <a:t>employees.</a:t>
            </a:r>
            <a:r>
              <a:rPr dirty="0" sz="2200" spc="-15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The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project</a:t>
            </a:r>
            <a:endParaRPr sz="2200">
              <a:latin typeface="Lato"/>
              <a:cs typeface="Lato"/>
            </a:endParaRPr>
          </a:p>
          <a:p>
            <a:pPr marL="299085">
              <a:lnSpc>
                <a:spcPct val="100000"/>
              </a:lnSpc>
              <a:spcBef>
                <a:spcPts val="395"/>
              </a:spcBef>
            </a:pP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involves</a:t>
            </a:r>
            <a:r>
              <a:rPr dirty="0" sz="2200" spc="-15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5">
                <a:solidFill>
                  <a:srgbClr val="585858"/>
                </a:solidFill>
                <a:latin typeface="Lato"/>
                <a:cs typeface="Lato"/>
              </a:rPr>
              <a:t>several</a:t>
            </a:r>
            <a:r>
              <a:rPr dirty="0" sz="2200" spc="-15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5">
                <a:solidFill>
                  <a:srgbClr val="585858"/>
                </a:solidFill>
                <a:latin typeface="Lato"/>
                <a:cs typeface="Lato"/>
              </a:rPr>
              <a:t>components,</a:t>
            </a:r>
            <a:r>
              <a:rPr dirty="0" sz="2200" spc="-12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including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20">
                <a:solidFill>
                  <a:srgbClr val="585858"/>
                </a:solidFill>
                <a:latin typeface="Lato"/>
                <a:cs typeface="Lato"/>
              </a:rPr>
              <a:t>a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custom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5">
                <a:solidFill>
                  <a:srgbClr val="585858"/>
                </a:solidFill>
                <a:latin typeface="Lato"/>
                <a:cs typeface="Lato"/>
              </a:rPr>
              <a:t>object</a:t>
            </a:r>
            <a:r>
              <a:rPr dirty="0" sz="2200" spc="-114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to</a:t>
            </a:r>
            <a:endParaRPr sz="2200">
              <a:latin typeface="Lato"/>
              <a:cs typeface="Lato"/>
            </a:endParaRPr>
          </a:p>
          <a:p>
            <a:pPr marL="299085" marR="40005">
              <a:lnSpc>
                <a:spcPct val="114999"/>
              </a:lnSpc>
              <a:spcBef>
                <a:spcPts val="5"/>
              </a:spcBef>
            </a:pPr>
            <a:r>
              <a:rPr dirty="0" sz="2200" spc="25">
                <a:solidFill>
                  <a:srgbClr val="585858"/>
                </a:solidFill>
                <a:latin typeface="Lato"/>
                <a:cs typeface="Lato"/>
              </a:rPr>
              <a:t>track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25">
                <a:solidFill>
                  <a:srgbClr val="585858"/>
                </a:solidFill>
                <a:latin typeface="Lato"/>
                <a:cs typeface="Lato"/>
              </a:rPr>
              <a:t>travel</a:t>
            </a:r>
            <a:r>
              <a:rPr dirty="0" sz="2200" spc="-12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requests,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20">
                <a:solidFill>
                  <a:srgbClr val="585858"/>
                </a:solidFill>
                <a:latin typeface="Lato"/>
                <a:cs typeface="Lato"/>
              </a:rPr>
              <a:t>a</a:t>
            </a:r>
            <a:r>
              <a:rPr dirty="0" sz="2200" spc="-12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custom</a:t>
            </a:r>
            <a:r>
              <a:rPr dirty="0" sz="2200" spc="-12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0">
                <a:solidFill>
                  <a:srgbClr val="585858"/>
                </a:solidFill>
                <a:latin typeface="Lato"/>
                <a:cs typeface="Lato"/>
              </a:rPr>
              <a:t>approval</a:t>
            </a:r>
            <a:r>
              <a:rPr dirty="0" sz="2200" spc="-12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process,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and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0">
                <a:solidFill>
                  <a:srgbClr val="585858"/>
                </a:solidFill>
                <a:latin typeface="Lato"/>
                <a:cs typeface="Lato"/>
              </a:rPr>
              <a:t>various  integrations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with </a:t>
            </a:r>
            <a:r>
              <a:rPr dirty="0" sz="2200" spc="20">
                <a:solidFill>
                  <a:srgbClr val="585858"/>
                </a:solidFill>
                <a:latin typeface="Lato"/>
                <a:cs typeface="Lato"/>
              </a:rPr>
              <a:t>external</a:t>
            </a:r>
            <a:r>
              <a:rPr dirty="0" sz="2200" spc="-40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systems.</a:t>
            </a:r>
            <a:endParaRPr sz="22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Lato"/>
              <a:cs typeface="Lato"/>
            </a:endParaRPr>
          </a:p>
          <a:p>
            <a:pPr marL="299085" marR="119380" indent="-287020">
              <a:lnSpc>
                <a:spcPct val="112599"/>
              </a:lnSpc>
              <a:buSzPct val="145454"/>
              <a:buFont typeface="Arial"/>
              <a:buChar char="●"/>
              <a:tabLst>
                <a:tab pos="299720" algn="l"/>
              </a:tabLst>
            </a:pPr>
            <a:r>
              <a:rPr dirty="0" sz="2200" spc="15">
                <a:solidFill>
                  <a:srgbClr val="585858"/>
                </a:solidFill>
                <a:latin typeface="Lato"/>
                <a:cs typeface="Lato"/>
              </a:rPr>
              <a:t>Overall,</a:t>
            </a:r>
            <a:r>
              <a:rPr dirty="0" sz="2200" spc="-15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the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25">
                <a:solidFill>
                  <a:srgbClr val="585858"/>
                </a:solidFill>
                <a:latin typeface="Lato"/>
                <a:cs typeface="Lato"/>
              </a:rPr>
              <a:t>travel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0">
                <a:solidFill>
                  <a:srgbClr val="585858"/>
                </a:solidFill>
                <a:latin typeface="Lato"/>
                <a:cs typeface="Lato"/>
              </a:rPr>
              <a:t>approval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project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0">
                <a:solidFill>
                  <a:srgbClr val="585858"/>
                </a:solidFill>
                <a:latin typeface="Lato"/>
                <a:cs typeface="Lato"/>
              </a:rPr>
              <a:t>in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Salesforce</a:t>
            </a:r>
            <a:r>
              <a:rPr dirty="0" sz="2200" spc="-16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provides</a:t>
            </a:r>
            <a:r>
              <a:rPr dirty="0" sz="2200" spc="-15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20">
                <a:solidFill>
                  <a:srgbClr val="585858"/>
                </a:solidFill>
                <a:latin typeface="Lato"/>
                <a:cs typeface="Lato"/>
              </a:rPr>
              <a:t>a  </a:t>
            </a:r>
            <a:r>
              <a:rPr dirty="0" sz="2200" spc="10">
                <a:solidFill>
                  <a:srgbClr val="585858"/>
                </a:solidFill>
                <a:latin typeface="Lato"/>
                <a:cs typeface="Lato"/>
              </a:rPr>
              <a:t>streamlined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and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5">
                <a:solidFill>
                  <a:srgbClr val="585858"/>
                </a:solidFill>
                <a:latin typeface="Lato"/>
                <a:cs typeface="Lato"/>
              </a:rPr>
              <a:t>efficient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20">
                <a:solidFill>
                  <a:srgbClr val="585858"/>
                </a:solidFill>
                <a:latin typeface="Lato"/>
                <a:cs typeface="Lato"/>
              </a:rPr>
              <a:t>way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0">
                <a:solidFill>
                  <a:srgbClr val="585858"/>
                </a:solidFill>
                <a:latin typeface="Lato"/>
                <a:cs typeface="Lato"/>
              </a:rPr>
              <a:t>for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employees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to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0">
                <a:solidFill>
                  <a:srgbClr val="585858"/>
                </a:solidFill>
                <a:latin typeface="Lato"/>
                <a:cs typeface="Lato"/>
              </a:rPr>
              <a:t>request</a:t>
            </a:r>
            <a:r>
              <a:rPr dirty="0" sz="2200" spc="-12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and  </a:t>
            </a:r>
            <a:r>
              <a:rPr dirty="0" sz="2200" spc="-5">
                <a:solidFill>
                  <a:srgbClr val="585858"/>
                </a:solidFill>
                <a:latin typeface="Lato"/>
                <a:cs typeface="Lato"/>
              </a:rPr>
              <a:t>manage</a:t>
            </a:r>
            <a:r>
              <a:rPr dirty="0" sz="2200" spc="-15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25">
                <a:solidFill>
                  <a:srgbClr val="585858"/>
                </a:solidFill>
                <a:latin typeface="Lato"/>
                <a:cs typeface="Lato"/>
              </a:rPr>
              <a:t>travel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expenses,</a:t>
            </a:r>
            <a:r>
              <a:rPr dirty="0" sz="2200" spc="-14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while</a:t>
            </a:r>
            <a:r>
              <a:rPr dirty="0" sz="2200" spc="-12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also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providing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managers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with 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the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tools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they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need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to</a:t>
            </a:r>
            <a:r>
              <a:rPr dirty="0" sz="22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585858"/>
                </a:solidFill>
                <a:latin typeface="Lato"/>
                <a:cs typeface="Lato"/>
              </a:rPr>
              <a:t>ensure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15">
                <a:solidFill>
                  <a:srgbClr val="585858"/>
                </a:solidFill>
                <a:latin typeface="Lato"/>
                <a:cs typeface="Lato"/>
              </a:rPr>
              <a:t>that</a:t>
            </a:r>
            <a:r>
              <a:rPr dirty="0" sz="2200" spc="-12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35">
                <a:solidFill>
                  <a:srgbClr val="585858"/>
                </a:solidFill>
                <a:latin typeface="Lato"/>
                <a:cs typeface="Lato"/>
              </a:rPr>
              <a:t>all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expenses</a:t>
            </a:r>
            <a:r>
              <a:rPr dirty="0" sz="22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30">
                <a:solidFill>
                  <a:srgbClr val="585858"/>
                </a:solidFill>
                <a:latin typeface="Lato"/>
                <a:cs typeface="Lato"/>
              </a:rPr>
              <a:t>are</a:t>
            </a:r>
            <a:r>
              <a:rPr dirty="0" sz="22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>
                <a:solidFill>
                  <a:srgbClr val="585858"/>
                </a:solidFill>
                <a:latin typeface="Lato"/>
                <a:cs typeface="Lato"/>
              </a:rPr>
              <a:t>approved  and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accounted</a:t>
            </a:r>
            <a:r>
              <a:rPr dirty="0" sz="2200" spc="-27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Lato"/>
                <a:cs typeface="Lato"/>
              </a:rPr>
              <a:t>for.</a:t>
            </a:r>
            <a:endParaRPr sz="22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70847" y="2479548"/>
            <a:ext cx="3121660" cy="2973705"/>
            <a:chOff x="9070847" y="2479548"/>
            <a:chExt cx="3121660" cy="2973705"/>
          </a:xfrm>
        </p:grpSpPr>
        <p:sp>
          <p:nvSpPr>
            <p:cNvPr id="5" name="object 5"/>
            <p:cNvSpPr/>
            <p:nvPr/>
          </p:nvSpPr>
          <p:spPr>
            <a:xfrm>
              <a:off x="9070847" y="2479548"/>
              <a:ext cx="3121151" cy="29733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96755" y="2505456"/>
              <a:ext cx="3037331" cy="28712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126" y="250342"/>
            <a:ext cx="8872855" cy="839469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305"/>
              </a:spcBef>
            </a:pPr>
            <a:r>
              <a:rPr dirty="0" spc="-5"/>
              <a:t>Exercise</a:t>
            </a:r>
            <a:r>
              <a:rPr dirty="0" spc="20"/>
              <a:t> </a:t>
            </a:r>
            <a:r>
              <a:rPr dirty="0" spc="-5"/>
              <a:t>7</a:t>
            </a: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u="none" spc="-75">
                <a:latin typeface="Arial"/>
                <a:cs typeface="Arial"/>
              </a:rPr>
              <a:t>Write </a:t>
            </a:r>
            <a:r>
              <a:rPr dirty="0" u="none" spc="-160">
                <a:latin typeface="Arial"/>
                <a:cs typeface="Arial"/>
              </a:rPr>
              <a:t>a </a:t>
            </a:r>
            <a:r>
              <a:rPr dirty="0" u="none" spc="-180">
                <a:latin typeface="Arial"/>
                <a:cs typeface="Arial"/>
              </a:rPr>
              <a:t>program </a:t>
            </a:r>
            <a:r>
              <a:rPr dirty="0" u="none" spc="-80">
                <a:latin typeface="Arial"/>
                <a:cs typeface="Arial"/>
              </a:rPr>
              <a:t>to </a:t>
            </a:r>
            <a:r>
              <a:rPr dirty="0" u="none" spc="-165">
                <a:latin typeface="Arial"/>
                <a:cs typeface="Arial"/>
              </a:rPr>
              <a:t>execute </a:t>
            </a:r>
            <a:r>
              <a:rPr dirty="0" u="none" spc="-180">
                <a:latin typeface="Arial"/>
                <a:cs typeface="Arial"/>
              </a:rPr>
              <a:t>and </a:t>
            </a:r>
            <a:r>
              <a:rPr dirty="0" u="none" spc="-175">
                <a:latin typeface="Arial"/>
                <a:cs typeface="Arial"/>
              </a:rPr>
              <a:t>demo </a:t>
            </a:r>
            <a:r>
              <a:rPr dirty="0" u="none" spc="-100">
                <a:latin typeface="Arial"/>
                <a:cs typeface="Arial"/>
              </a:rPr>
              <a:t>the </a:t>
            </a:r>
            <a:r>
              <a:rPr dirty="0" u="none" spc="-240">
                <a:latin typeface="Arial"/>
                <a:cs typeface="Arial"/>
              </a:rPr>
              <a:t>use </a:t>
            </a:r>
            <a:r>
              <a:rPr dirty="0" u="none" spc="-114">
                <a:latin typeface="Arial"/>
                <a:cs typeface="Arial"/>
              </a:rPr>
              <a:t>of </a:t>
            </a:r>
            <a:r>
              <a:rPr dirty="0" u="none" spc="-210">
                <a:latin typeface="Arial"/>
                <a:cs typeface="Arial"/>
              </a:rPr>
              <a:t>“Apex </a:t>
            </a:r>
            <a:r>
              <a:rPr dirty="0" u="none" spc="-150">
                <a:latin typeface="Arial"/>
                <a:cs typeface="Arial"/>
              </a:rPr>
              <a:t>– </a:t>
            </a:r>
            <a:r>
              <a:rPr dirty="0" u="none" spc="-110">
                <a:latin typeface="Arial"/>
                <a:cs typeface="Arial"/>
              </a:rPr>
              <a:t>for</a:t>
            </a:r>
            <a:r>
              <a:rPr dirty="0" u="none" spc="160">
                <a:latin typeface="Arial"/>
                <a:cs typeface="Arial"/>
              </a:rPr>
              <a:t> </a:t>
            </a:r>
            <a:r>
              <a:rPr dirty="0" u="none" spc="-240">
                <a:latin typeface="Arial"/>
                <a:cs typeface="Arial"/>
              </a:rPr>
              <a:t>Loop”</a:t>
            </a:r>
          </a:p>
        </p:txBody>
      </p:sp>
      <p:sp>
        <p:nvSpPr>
          <p:cNvPr id="3" name="object 3"/>
          <p:cNvSpPr/>
          <p:nvPr/>
        </p:nvSpPr>
        <p:spPr>
          <a:xfrm>
            <a:off x="1502663" y="1418844"/>
            <a:ext cx="4572000" cy="2857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40423" y="4023357"/>
            <a:ext cx="4572000" cy="2834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0197" y="49174"/>
            <a:ext cx="6738620" cy="839469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305"/>
              </a:spcBef>
            </a:pPr>
            <a:r>
              <a:rPr dirty="0" spc="-5"/>
              <a:t>Exercise</a:t>
            </a:r>
            <a:r>
              <a:rPr dirty="0" spc="25"/>
              <a:t> </a:t>
            </a:r>
            <a:r>
              <a:rPr dirty="0" spc="-5"/>
              <a:t>8</a:t>
            </a: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u="none" spc="-5"/>
              <a:t>Write a </a:t>
            </a:r>
            <a:r>
              <a:rPr dirty="0" u="none" spc="-10"/>
              <a:t>Class </a:t>
            </a:r>
            <a:r>
              <a:rPr dirty="0" u="none" spc="-5"/>
              <a:t>to demo the use of Constants in</a:t>
            </a:r>
            <a:r>
              <a:rPr dirty="0" u="none" spc="70"/>
              <a:t> </a:t>
            </a:r>
            <a:r>
              <a:rPr dirty="0" u="none"/>
              <a:t>Apex</a:t>
            </a:r>
          </a:p>
        </p:txBody>
      </p:sp>
      <p:sp>
        <p:nvSpPr>
          <p:cNvPr id="3" name="object 3"/>
          <p:cNvSpPr/>
          <p:nvPr/>
        </p:nvSpPr>
        <p:spPr>
          <a:xfrm>
            <a:off x="1728216" y="1129283"/>
            <a:ext cx="4572000" cy="2857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24243" y="3915155"/>
            <a:ext cx="4367784" cy="2564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4638" y="0"/>
            <a:ext cx="7621270" cy="839469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305"/>
              </a:spcBef>
            </a:pPr>
            <a:r>
              <a:rPr dirty="0" spc="-5"/>
              <a:t>Exercise</a:t>
            </a:r>
            <a:r>
              <a:rPr dirty="0" spc="20"/>
              <a:t> </a:t>
            </a:r>
            <a:r>
              <a:rPr dirty="0" spc="-5"/>
              <a:t>9</a:t>
            </a: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u="none" spc="45">
                <a:latin typeface="Trebuchet MS"/>
                <a:cs typeface="Trebuchet MS"/>
              </a:rPr>
              <a:t>Write</a:t>
            </a:r>
            <a:r>
              <a:rPr dirty="0" u="none" spc="-150">
                <a:latin typeface="Trebuchet MS"/>
                <a:cs typeface="Trebuchet MS"/>
              </a:rPr>
              <a:t> </a:t>
            </a:r>
            <a:r>
              <a:rPr dirty="0" u="none" spc="100">
                <a:latin typeface="Trebuchet MS"/>
                <a:cs typeface="Trebuchet MS"/>
              </a:rPr>
              <a:t>a</a:t>
            </a:r>
            <a:r>
              <a:rPr dirty="0" u="none" spc="-150">
                <a:latin typeface="Trebuchet MS"/>
                <a:cs typeface="Trebuchet MS"/>
              </a:rPr>
              <a:t> </a:t>
            </a:r>
            <a:r>
              <a:rPr dirty="0" u="none" spc="130">
                <a:latin typeface="Trebuchet MS"/>
                <a:cs typeface="Trebuchet MS"/>
              </a:rPr>
              <a:t>Class</a:t>
            </a:r>
            <a:r>
              <a:rPr dirty="0" u="none" spc="-145">
                <a:latin typeface="Trebuchet MS"/>
                <a:cs typeface="Trebuchet MS"/>
              </a:rPr>
              <a:t> </a:t>
            </a:r>
            <a:r>
              <a:rPr dirty="0" u="none" spc="30">
                <a:latin typeface="Trebuchet MS"/>
                <a:cs typeface="Trebuchet MS"/>
              </a:rPr>
              <a:t>to</a:t>
            </a:r>
            <a:r>
              <a:rPr dirty="0" u="none" spc="-155">
                <a:latin typeface="Trebuchet MS"/>
                <a:cs typeface="Trebuchet MS"/>
              </a:rPr>
              <a:t> </a:t>
            </a:r>
            <a:r>
              <a:rPr dirty="0" u="none" spc="120">
                <a:latin typeface="Trebuchet MS"/>
                <a:cs typeface="Trebuchet MS"/>
              </a:rPr>
              <a:t>demo</a:t>
            </a:r>
            <a:r>
              <a:rPr dirty="0" u="none" spc="-160">
                <a:latin typeface="Trebuchet MS"/>
                <a:cs typeface="Trebuchet MS"/>
              </a:rPr>
              <a:t> </a:t>
            </a:r>
            <a:r>
              <a:rPr dirty="0" u="none" spc="15">
                <a:latin typeface="Trebuchet MS"/>
                <a:cs typeface="Trebuchet MS"/>
              </a:rPr>
              <a:t>the</a:t>
            </a:r>
            <a:r>
              <a:rPr dirty="0" u="none" spc="-145">
                <a:latin typeface="Trebuchet MS"/>
                <a:cs typeface="Trebuchet MS"/>
              </a:rPr>
              <a:t> </a:t>
            </a:r>
            <a:r>
              <a:rPr dirty="0" u="none" spc="95">
                <a:latin typeface="Trebuchet MS"/>
                <a:cs typeface="Trebuchet MS"/>
              </a:rPr>
              <a:t>use</a:t>
            </a:r>
            <a:r>
              <a:rPr dirty="0" u="none" spc="-155">
                <a:latin typeface="Trebuchet MS"/>
                <a:cs typeface="Trebuchet MS"/>
              </a:rPr>
              <a:t> </a:t>
            </a:r>
            <a:r>
              <a:rPr dirty="0" u="none" spc="45">
                <a:latin typeface="Trebuchet MS"/>
                <a:cs typeface="Trebuchet MS"/>
              </a:rPr>
              <a:t>of</a:t>
            </a:r>
            <a:r>
              <a:rPr dirty="0" u="none" spc="-145">
                <a:latin typeface="Trebuchet MS"/>
                <a:cs typeface="Trebuchet MS"/>
              </a:rPr>
              <a:t> </a:t>
            </a:r>
            <a:r>
              <a:rPr dirty="0" u="none" spc="25">
                <a:latin typeface="Trebuchet MS"/>
                <a:cs typeface="Trebuchet MS"/>
              </a:rPr>
              <a:t>Interface</a:t>
            </a:r>
            <a:r>
              <a:rPr dirty="0" u="none" spc="-130">
                <a:latin typeface="Trebuchet MS"/>
                <a:cs typeface="Trebuchet MS"/>
              </a:rPr>
              <a:t> </a:t>
            </a:r>
            <a:r>
              <a:rPr dirty="0" u="none" spc="-40">
                <a:latin typeface="Trebuchet MS"/>
                <a:cs typeface="Trebuchet MS"/>
              </a:rPr>
              <a:t>in</a:t>
            </a:r>
            <a:r>
              <a:rPr dirty="0" u="none" spc="-160">
                <a:latin typeface="Trebuchet MS"/>
                <a:cs typeface="Trebuchet MS"/>
              </a:rPr>
              <a:t> </a:t>
            </a:r>
            <a:r>
              <a:rPr dirty="0" u="none" spc="55">
                <a:latin typeface="Trebuchet MS"/>
                <a:cs typeface="Trebuchet MS"/>
              </a:rPr>
              <a:t>Apex</a:t>
            </a:r>
          </a:p>
        </p:txBody>
      </p:sp>
      <p:sp>
        <p:nvSpPr>
          <p:cNvPr id="3" name="object 3"/>
          <p:cNvSpPr/>
          <p:nvPr/>
        </p:nvSpPr>
        <p:spPr>
          <a:xfrm>
            <a:off x="1652016" y="1039367"/>
            <a:ext cx="4572000" cy="2857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97040" y="1139952"/>
            <a:ext cx="4250436" cy="2656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12035" y="4005071"/>
            <a:ext cx="4250436" cy="265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97040" y="3954779"/>
            <a:ext cx="4411980" cy="2756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algn="ctr" marL="264795" marR="252729">
              <a:lnSpc>
                <a:spcPct val="100000"/>
              </a:lnSpc>
              <a:spcBef>
                <a:spcPts val="305"/>
              </a:spcBef>
            </a:pPr>
            <a:r>
              <a:rPr dirty="0" spc="-5"/>
              <a:t>Exercise</a:t>
            </a:r>
            <a:r>
              <a:rPr dirty="0" spc="20"/>
              <a:t> </a:t>
            </a:r>
            <a:r>
              <a:rPr dirty="0" spc="-5"/>
              <a:t>10</a:t>
            </a:r>
          </a:p>
          <a:p>
            <a:pPr marL="1146175" marR="5080" indent="-636270">
              <a:lnSpc>
                <a:spcPts val="3220"/>
              </a:lnSpc>
              <a:spcBef>
                <a:spcPts val="125"/>
              </a:spcBef>
            </a:pPr>
            <a:r>
              <a:rPr dirty="0" u="none" spc="20">
                <a:latin typeface="Trebuchet MS"/>
                <a:cs typeface="Trebuchet MS"/>
              </a:rPr>
              <a:t>Insert</a:t>
            </a:r>
            <a:r>
              <a:rPr dirty="0" u="none" spc="-155">
                <a:latin typeface="Trebuchet MS"/>
                <a:cs typeface="Trebuchet MS"/>
              </a:rPr>
              <a:t> </a:t>
            </a:r>
            <a:r>
              <a:rPr dirty="0" u="none" spc="65">
                <a:latin typeface="Trebuchet MS"/>
                <a:cs typeface="Trebuchet MS"/>
              </a:rPr>
              <a:t>Billing</a:t>
            </a:r>
            <a:r>
              <a:rPr dirty="0" u="none" spc="-160">
                <a:latin typeface="Trebuchet MS"/>
                <a:cs typeface="Trebuchet MS"/>
              </a:rPr>
              <a:t> </a:t>
            </a:r>
            <a:r>
              <a:rPr dirty="0" u="none" spc="35">
                <a:latin typeface="Trebuchet MS"/>
                <a:cs typeface="Trebuchet MS"/>
              </a:rPr>
              <a:t>record</a:t>
            </a:r>
            <a:r>
              <a:rPr dirty="0" u="none" spc="-140">
                <a:latin typeface="Trebuchet MS"/>
                <a:cs typeface="Trebuchet MS"/>
              </a:rPr>
              <a:t> </a:t>
            </a:r>
            <a:r>
              <a:rPr dirty="0" u="none" spc="95">
                <a:latin typeface="Trebuchet MS"/>
                <a:cs typeface="Trebuchet MS"/>
              </a:rPr>
              <a:t>using</a:t>
            </a:r>
            <a:r>
              <a:rPr dirty="0" u="none" spc="-145">
                <a:latin typeface="Trebuchet MS"/>
                <a:cs typeface="Trebuchet MS"/>
              </a:rPr>
              <a:t> </a:t>
            </a:r>
            <a:r>
              <a:rPr dirty="0" u="none" spc="95">
                <a:latin typeface="Trebuchet MS"/>
                <a:cs typeface="Trebuchet MS"/>
              </a:rPr>
              <a:t>Database</a:t>
            </a:r>
            <a:r>
              <a:rPr dirty="0" u="none" spc="-120">
                <a:latin typeface="Trebuchet MS"/>
                <a:cs typeface="Trebuchet MS"/>
              </a:rPr>
              <a:t> </a:t>
            </a:r>
            <a:r>
              <a:rPr dirty="0" u="none" spc="90">
                <a:latin typeface="Trebuchet MS"/>
                <a:cs typeface="Trebuchet MS"/>
              </a:rPr>
              <a:t>methods  </a:t>
            </a:r>
            <a:r>
              <a:rPr dirty="0" u="none" spc="40">
                <a:latin typeface="Trebuchet MS"/>
                <a:cs typeface="Trebuchet MS"/>
              </a:rPr>
              <a:t>Here</a:t>
            </a:r>
            <a:r>
              <a:rPr dirty="0" u="none" spc="-160">
                <a:latin typeface="Trebuchet MS"/>
                <a:cs typeface="Trebuchet MS"/>
              </a:rPr>
              <a:t> </a:t>
            </a:r>
            <a:r>
              <a:rPr dirty="0" u="none" spc="95">
                <a:latin typeface="Trebuchet MS"/>
                <a:cs typeface="Trebuchet MS"/>
              </a:rPr>
              <a:t>use</a:t>
            </a:r>
            <a:r>
              <a:rPr dirty="0" u="none" spc="-140">
                <a:latin typeface="Trebuchet MS"/>
                <a:cs typeface="Trebuchet MS"/>
              </a:rPr>
              <a:t> </a:t>
            </a:r>
            <a:r>
              <a:rPr dirty="0" u="none" spc="35">
                <a:latin typeface="Trebuchet MS"/>
                <a:cs typeface="Trebuchet MS"/>
              </a:rPr>
              <a:t>record</a:t>
            </a:r>
            <a:r>
              <a:rPr dirty="0" u="none" spc="-155">
                <a:latin typeface="Trebuchet MS"/>
                <a:cs typeface="Trebuchet MS"/>
              </a:rPr>
              <a:t> </a:t>
            </a:r>
            <a:r>
              <a:rPr dirty="0" u="none" spc="20">
                <a:latin typeface="Trebuchet MS"/>
                <a:cs typeface="Trebuchet MS"/>
              </a:rPr>
              <a:t>id</a:t>
            </a:r>
            <a:r>
              <a:rPr dirty="0" u="none" spc="-150">
                <a:latin typeface="Trebuchet MS"/>
                <a:cs typeface="Trebuchet MS"/>
              </a:rPr>
              <a:t> </a:t>
            </a:r>
            <a:r>
              <a:rPr dirty="0" u="none" spc="30">
                <a:latin typeface="Trebuchet MS"/>
                <a:cs typeface="Trebuchet MS"/>
              </a:rPr>
              <a:t>to</a:t>
            </a:r>
            <a:r>
              <a:rPr dirty="0" u="none" spc="-160">
                <a:latin typeface="Trebuchet MS"/>
                <a:cs typeface="Trebuchet MS"/>
              </a:rPr>
              <a:t> </a:t>
            </a:r>
            <a:r>
              <a:rPr dirty="0" u="none">
                <a:latin typeface="Trebuchet MS"/>
                <a:cs typeface="Trebuchet MS"/>
              </a:rPr>
              <a:t>insert</a:t>
            </a:r>
            <a:r>
              <a:rPr dirty="0" u="none" spc="-145">
                <a:latin typeface="Trebuchet MS"/>
                <a:cs typeface="Trebuchet MS"/>
              </a:rPr>
              <a:t> </a:t>
            </a:r>
            <a:r>
              <a:rPr dirty="0" u="none" spc="65">
                <a:latin typeface="Trebuchet MS"/>
                <a:cs typeface="Trebuchet MS"/>
              </a:rPr>
              <a:t>customer</a:t>
            </a:r>
          </a:p>
        </p:txBody>
      </p:sp>
      <p:sp>
        <p:nvSpPr>
          <p:cNvPr id="3" name="object 3"/>
          <p:cNvSpPr/>
          <p:nvPr/>
        </p:nvSpPr>
        <p:spPr>
          <a:xfrm>
            <a:off x="2770632" y="1610893"/>
            <a:ext cx="7600188" cy="4654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3307" y="685800"/>
            <a:ext cx="8346948" cy="4312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50458" y="59563"/>
            <a:ext cx="1348740" cy="20320"/>
          </a:xfrm>
          <a:custGeom>
            <a:avLst/>
            <a:gdLst/>
            <a:ahLst/>
            <a:cxnLst/>
            <a:rect l="l" t="t" r="r" b="b"/>
            <a:pathLst>
              <a:path w="1348740" h="20319">
                <a:moveTo>
                  <a:pt x="1348739" y="0"/>
                </a:moveTo>
                <a:lnTo>
                  <a:pt x="0" y="0"/>
                </a:lnTo>
                <a:lnTo>
                  <a:pt x="0" y="19811"/>
                </a:lnTo>
                <a:lnTo>
                  <a:pt x="1348739" y="19811"/>
                </a:lnTo>
                <a:lnTo>
                  <a:pt x="1348739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04797" y="71983"/>
            <a:ext cx="9707880" cy="2275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79145">
              <a:lnSpc>
                <a:spcPct val="107000"/>
              </a:lnSpc>
              <a:spcBef>
                <a:spcPts val="95"/>
              </a:spcBef>
            </a:pPr>
            <a:r>
              <a:rPr dirty="0" sz="2300" spc="45" b="1">
                <a:solidFill>
                  <a:srgbClr val="1A1A1A"/>
                </a:solidFill>
                <a:latin typeface="Trebuchet MS"/>
                <a:cs typeface="Trebuchet MS"/>
              </a:rPr>
              <a:t>Write </a:t>
            </a:r>
            <a:r>
              <a:rPr dirty="0" sz="2300" spc="90" b="1">
                <a:solidFill>
                  <a:srgbClr val="1A1A1A"/>
                </a:solidFill>
                <a:latin typeface="Trebuchet MS"/>
                <a:cs typeface="Trebuchet MS"/>
              </a:rPr>
              <a:t>and </a:t>
            </a:r>
            <a:r>
              <a:rPr dirty="0" sz="2300" spc="40" b="1">
                <a:solidFill>
                  <a:srgbClr val="1A1A1A"/>
                </a:solidFill>
                <a:latin typeface="Trebuchet MS"/>
                <a:cs typeface="Trebuchet MS"/>
              </a:rPr>
              <a:t>execute </a:t>
            </a:r>
            <a:r>
              <a:rPr dirty="0" sz="2300" spc="135" b="1">
                <a:solidFill>
                  <a:srgbClr val="1A1A1A"/>
                </a:solidFill>
                <a:latin typeface="Trebuchet MS"/>
                <a:cs typeface="Trebuchet MS"/>
              </a:rPr>
              <a:t>SOQL </a:t>
            </a:r>
            <a:r>
              <a:rPr dirty="0" sz="2300" spc="35" b="1">
                <a:solidFill>
                  <a:srgbClr val="1A1A1A"/>
                </a:solidFill>
                <a:latin typeface="Trebuchet MS"/>
                <a:cs typeface="Trebuchet MS"/>
              </a:rPr>
              <a:t>queries </a:t>
            </a:r>
            <a:r>
              <a:rPr dirty="0" sz="2300" spc="40" b="1">
                <a:solidFill>
                  <a:srgbClr val="1A1A1A"/>
                </a:solidFill>
                <a:latin typeface="Trebuchet MS"/>
                <a:cs typeface="Trebuchet MS"/>
              </a:rPr>
              <a:t>from </a:t>
            </a:r>
            <a:r>
              <a:rPr dirty="0" sz="2300" spc="60" b="1">
                <a:solidFill>
                  <a:srgbClr val="1A1A1A"/>
                </a:solidFill>
                <a:latin typeface="Trebuchet MS"/>
                <a:cs typeface="Trebuchet MS"/>
              </a:rPr>
              <a:t>Developer </a:t>
            </a:r>
            <a:r>
              <a:rPr dirty="0" sz="2300" spc="90" b="1">
                <a:solidFill>
                  <a:srgbClr val="1A1A1A"/>
                </a:solidFill>
                <a:latin typeface="Trebuchet MS"/>
                <a:cs typeface="Trebuchet MS"/>
              </a:rPr>
              <a:t>Console  </a:t>
            </a:r>
            <a:r>
              <a:rPr dirty="0" sz="2300" spc="75" b="1">
                <a:solidFill>
                  <a:srgbClr val="1A1A1A"/>
                </a:solidFill>
                <a:latin typeface="Trebuchet MS"/>
                <a:cs typeface="Trebuchet MS"/>
              </a:rPr>
              <a:t>Display</a:t>
            </a:r>
            <a:r>
              <a:rPr dirty="0" sz="23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-40" b="1">
                <a:solidFill>
                  <a:srgbClr val="1A1A1A"/>
                </a:solidFill>
                <a:latin typeface="Trebuchet MS"/>
                <a:cs typeface="Trebuchet MS"/>
              </a:rPr>
              <a:t>ID,</a:t>
            </a:r>
            <a:r>
              <a:rPr dirty="0" sz="23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15" b="1">
                <a:solidFill>
                  <a:srgbClr val="1A1A1A"/>
                </a:solidFill>
                <a:latin typeface="Trebuchet MS"/>
                <a:cs typeface="Trebuchet MS"/>
              </a:rPr>
              <a:t>Amount,</a:t>
            </a:r>
            <a:r>
              <a:rPr dirty="0" sz="23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60" b="1">
                <a:solidFill>
                  <a:srgbClr val="1A1A1A"/>
                </a:solidFill>
                <a:latin typeface="Trebuchet MS"/>
                <a:cs typeface="Trebuchet MS"/>
              </a:rPr>
              <a:t>Stage,</a:t>
            </a:r>
            <a:r>
              <a:rPr dirty="0" sz="23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65" b="1">
                <a:solidFill>
                  <a:srgbClr val="1A1A1A"/>
                </a:solidFill>
                <a:latin typeface="Trebuchet MS"/>
                <a:cs typeface="Trebuchet MS"/>
              </a:rPr>
              <a:t>Account</a:t>
            </a:r>
            <a:r>
              <a:rPr dirty="0" sz="2300" spc="-13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45" b="1">
                <a:solidFill>
                  <a:srgbClr val="1A1A1A"/>
                </a:solidFill>
                <a:latin typeface="Trebuchet MS"/>
                <a:cs typeface="Trebuchet MS"/>
              </a:rPr>
              <a:t>Name,</a:t>
            </a:r>
            <a:r>
              <a:rPr dirty="0" sz="23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70" b="1">
                <a:solidFill>
                  <a:srgbClr val="1A1A1A"/>
                </a:solidFill>
                <a:latin typeface="Trebuchet MS"/>
                <a:cs typeface="Trebuchet MS"/>
              </a:rPr>
              <a:t>Account</a:t>
            </a:r>
            <a:r>
              <a:rPr dirty="0" sz="23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b="1">
                <a:solidFill>
                  <a:srgbClr val="1A1A1A"/>
                </a:solidFill>
                <a:latin typeface="Trebuchet MS"/>
                <a:cs typeface="Trebuchet MS"/>
              </a:rPr>
              <a:t>Industry,</a:t>
            </a:r>
            <a:r>
              <a:rPr dirty="0" sz="2300" spc="-16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70" b="1">
                <a:solidFill>
                  <a:srgbClr val="1A1A1A"/>
                </a:solidFill>
                <a:latin typeface="Trebuchet MS"/>
                <a:cs typeface="Trebuchet MS"/>
              </a:rPr>
              <a:t>Account</a:t>
            </a:r>
            <a:endParaRPr sz="2300">
              <a:latin typeface="Trebuchet MS"/>
              <a:cs typeface="Trebuchet MS"/>
            </a:endParaRPr>
          </a:p>
          <a:p>
            <a:pPr marL="3568700" marR="3629660" indent="662940">
              <a:lnSpc>
                <a:spcPts val="2950"/>
              </a:lnSpc>
              <a:spcBef>
                <a:spcPts val="135"/>
              </a:spcBef>
            </a:pPr>
            <a:r>
              <a:rPr dirty="0" sz="2300" spc="90" b="1">
                <a:solidFill>
                  <a:srgbClr val="1A1A1A"/>
                </a:solidFill>
                <a:latin typeface="Trebuchet MS"/>
                <a:cs typeface="Trebuchet MS"/>
              </a:rPr>
              <a:t>Website  </a:t>
            </a:r>
            <a:r>
              <a:rPr dirty="0" sz="2300" spc="35" b="1">
                <a:solidFill>
                  <a:srgbClr val="1A1A1A"/>
                </a:solidFill>
                <a:latin typeface="Trebuchet MS"/>
                <a:cs typeface="Trebuchet MS"/>
              </a:rPr>
              <a:t>From</a:t>
            </a:r>
            <a:r>
              <a:rPr dirty="0" sz="2300" spc="-21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30" b="1">
                <a:solidFill>
                  <a:srgbClr val="1A1A1A"/>
                </a:solidFill>
                <a:latin typeface="Trebuchet MS"/>
                <a:cs typeface="Trebuchet MS"/>
              </a:rPr>
              <a:t>Opportunity</a:t>
            </a:r>
            <a:endParaRPr sz="2300">
              <a:latin typeface="Trebuchet MS"/>
              <a:cs typeface="Trebuchet MS"/>
            </a:endParaRPr>
          </a:p>
          <a:p>
            <a:pPr algn="ctr" marR="59055">
              <a:lnSpc>
                <a:spcPct val="100000"/>
              </a:lnSpc>
              <a:spcBef>
                <a:spcPts val="65"/>
              </a:spcBef>
            </a:pPr>
            <a:r>
              <a:rPr dirty="0" sz="2300" spc="160" b="1">
                <a:solidFill>
                  <a:srgbClr val="1A1A1A"/>
                </a:solidFill>
                <a:latin typeface="Trebuchet MS"/>
                <a:cs typeface="Trebuchet MS"/>
              </a:rPr>
              <a:t>AND</a:t>
            </a:r>
            <a:r>
              <a:rPr dirty="0" sz="23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15" b="1">
                <a:solidFill>
                  <a:srgbClr val="1A1A1A"/>
                </a:solidFill>
                <a:latin typeface="Trebuchet MS"/>
                <a:cs typeface="Trebuchet MS"/>
              </a:rPr>
              <a:t>“Account</a:t>
            </a:r>
            <a:r>
              <a:rPr dirty="0" sz="2300" spc="-13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60" b="1">
                <a:solidFill>
                  <a:srgbClr val="1A1A1A"/>
                </a:solidFill>
                <a:latin typeface="Trebuchet MS"/>
                <a:cs typeface="Trebuchet MS"/>
              </a:rPr>
              <a:t>Annual</a:t>
            </a:r>
            <a:r>
              <a:rPr dirty="0" sz="2300" spc="-16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65" b="1">
                <a:solidFill>
                  <a:srgbClr val="1A1A1A"/>
                </a:solidFill>
                <a:latin typeface="Trebuchet MS"/>
                <a:cs typeface="Trebuchet MS"/>
              </a:rPr>
              <a:t>Revenue</a:t>
            </a:r>
            <a:r>
              <a:rPr dirty="0" sz="2300" spc="-19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-160" b="1">
                <a:solidFill>
                  <a:srgbClr val="1A1A1A"/>
                </a:solidFill>
                <a:latin typeface="Trebuchet MS"/>
                <a:cs typeface="Trebuchet MS"/>
              </a:rPr>
              <a:t>&gt;</a:t>
            </a:r>
            <a:r>
              <a:rPr dirty="0" sz="23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-50" b="1">
                <a:solidFill>
                  <a:srgbClr val="1A1A1A"/>
                </a:solidFill>
                <a:latin typeface="Trebuchet MS"/>
                <a:cs typeface="Trebuchet MS"/>
              </a:rPr>
              <a:t>5000”</a:t>
            </a:r>
            <a:endParaRPr sz="2300">
              <a:latin typeface="Trebuchet MS"/>
              <a:cs typeface="Trebuchet MS"/>
            </a:endParaRPr>
          </a:p>
          <a:p>
            <a:pPr algn="ctr" marR="61594">
              <a:lnSpc>
                <a:spcPct val="100000"/>
              </a:lnSpc>
              <a:spcBef>
                <a:spcPts val="195"/>
              </a:spcBef>
            </a:pPr>
            <a:r>
              <a:rPr dirty="0" sz="2300" spc="130" b="1">
                <a:solidFill>
                  <a:srgbClr val="1A1A1A"/>
                </a:solidFill>
                <a:latin typeface="Trebuchet MS"/>
                <a:cs typeface="Trebuchet MS"/>
              </a:rPr>
              <a:t>Add</a:t>
            </a:r>
            <a:r>
              <a:rPr dirty="0" sz="23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95" b="1">
                <a:solidFill>
                  <a:srgbClr val="1A1A1A"/>
                </a:solidFill>
                <a:latin typeface="Trebuchet MS"/>
                <a:cs typeface="Trebuchet MS"/>
              </a:rPr>
              <a:t>a</a:t>
            </a:r>
            <a:r>
              <a:rPr dirty="0" sz="23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85" b="1">
                <a:solidFill>
                  <a:srgbClr val="1A1A1A"/>
                </a:solidFill>
                <a:latin typeface="Trebuchet MS"/>
                <a:cs typeface="Trebuchet MS"/>
              </a:rPr>
              <a:t>Where</a:t>
            </a:r>
            <a:r>
              <a:rPr dirty="0" sz="2300" spc="-16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95" b="1">
                <a:solidFill>
                  <a:srgbClr val="1A1A1A"/>
                </a:solidFill>
                <a:latin typeface="Trebuchet MS"/>
                <a:cs typeface="Trebuchet MS"/>
              </a:rPr>
              <a:t>Clause</a:t>
            </a:r>
            <a:r>
              <a:rPr dirty="0" sz="2300" spc="-17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15" b="1">
                <a:solidFill>
                  <a:srgbClr val="1A1A1A"/>
                </a:solidFill>
                <a:latin typeface="Trebuchet MS"/>
                <a:cs typeface="Trebuchet MS"/>
              </a:rPr>
              <a:t>“Account</a:t>
            </a:r>
            <a:r>
              <a:rPr dirty="0" sz="2300" spc="-13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40" b="1">
                <a:solidFill>
                  <a:srgbClr val="1A1A1A"/>
                </a:solidFill>
                <a:latin typeface="Trebuchet MS"/>
                <a:cs typeface="Trebuchet MS"/>
              </a:rPr>
              <a:t>Industry</a:t>
            </a:r>
            <a:r>
              <a:rPr dirty="0" sz="2300" spc="-16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-345" b="1">
                <a:solidFill>
                  <a:srgbClr val="1A1A1A"/>
                </a:solidFill>
                <a:latin typeface="Trebuchet MS"/>
                <a:cs typeface="Trebuchet MS"/>
              </a:rPr>
              <a:t>=</a:t>
            </a:r>
            <a:r>
              <a:rPr dirty="0" sz="23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300" spc="5" b="1">
                <a:solidFill>
                  <a:srgbClr val="1A1A1A"/>
                </a:solidFill>
                <a:latin typeface="Trebuchet MS"/>
                <a:cs typeface="Trebuchet MS"/>
              </a:rPr>
              <a:t>Energy”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65120" y="2343911"/>
            <a:ext cx="6694932" cy="4183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3303" y="0"/>
            <a:ext cx="10122535" cy="2471420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309"/>
              </a:spcBef>
            </a:pPr>
            <a:r>
              <a:rPr dirty="0" u="heavy" sz="2500" spc="-5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Exercise</a:t>
            </a:r>
            <a:r>
              <a:rPr dirty="0" u="heavy" sz="2500" spc="45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500" spc="-145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Trebuchet MS"/>
                <a:cs typeface="Trebuchet MS"/>
              </a:rPr>
              <a:t>12</a:t>
            </a:r>
            <a:endParaRPr sz="2500">
              <a:latin typeface="Trebuchet MS"/>
              <a:cs typeface="Trebuchet MS"/>
            </a:endParaRPr>
          </a:p>
          <a:p>
            <a:pPr algn="ctr" marL="1905">
              <a:lnSpc>
                <a:spcPct val="100000"/>
              </a:lnSpc>
              <a:spcBef>
                <a:spcPts val="204"/>
              </a:spcBef>
            </a:pPr>
            <a:r>
              <a:rPr dirty="0" sz="2500" spc="45" b="1">
                <a:solidFill>
                  <a:srgbClr val="1A1A1A"/>
                </a:solidFill>
                <a:latin typeface="Trebuchet MS"/>
                <a:cs typeface="Trebuchet MS"/>
              </a:rPr>
              <a:t>Write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1A1A1A"/>
                </a:solidFill>
                <a:latin typeface="Trebuchet MS"/>
                <a:cs typeface="Trebuchet MS"/>
              </a:rPr>
              <a:t>an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55" b="1">
                <a:solidFill>
                  <a:srgbClr val="1A1A1A"/>
                </a:solidFill>
                <a:latin typeface="Trebuchet MS"/>
                <a:cs typeface="Trebuchet MS"/>
              </a:rPr>
              <a:t>Apex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5" b="1">
                <a:solidFill>
                  <a:srgbClr val="1A1A1A"/>
                </a:solidFill>
                <a:latin typeface="Trebuchet MS"/>
                <a:cs typeface="Trebuchet MS"/>
              </a:rPr>
              <a:t>Trigger,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40" b="1">
                <a:solidFill>
                  <a:srgbClr val="1A1A1A"/>
                </a:solidFill>
                <a:latin typeface="Trebuchet MS"/>
                <a:cs typeface="Trebuchet MS"/>
              </a:rPr>
              <a:t>Name</a:t>
            </a:r>
            <a:r>
              <a:rPr dirty="0" sz="25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-380" b="1">
                <a:solidFill>
                  <a:srgbClr val="1A1A1A"/>
                </a:solidFill>
                <a:latin typeface="Trebuchet MS"/>
                <a:cs typeface="Trebuchet MS"/>
              </a:rPr>
              <a:t>=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40" b="1">
                <a:solidFill>
                  <a:srgbClr val="1A1A1A"/>
                </a:solidFill>
                <a:latin typeface="Trebuchet MS"/>
                <a:cs typeface="Trebuchet MS"/>
              </a:rPr>
              <a:t>CustomerTrigger.</a:t>
            </a:r>
            <a:endParaRPr sz="2500">
              <a:latin typeface="Trebuchet MS"/>
              <a:cs typeface="Trebuchet MS"/>
            </a:endParaRPr>
          </a:p>
          <a:p>
            <a:pPr algn="ctr" marL="12700" marR="5080">
              <a:lnSpc>
                <a:spcPct val="107000"/>
              </a:lnSpc>
              <a:spcBef>
                <a:spcPts val="5"/>
              </a:spcBef>
            </a:pPr>
            <a:r>
              <a:rPr dirty="0" sz="2500" spc="40" b="1">
                <a:solidFill>
                  <a:srgbClr val="1A1A1A"/>
                </a:solidFill>
                <a:latin typeface="Trebuchet MS"/>
                <a:cs typeface="Trebuchet MS"/>
              </a:rPr>
              <a:t>Create</a:t>
            </a:r>
            <a:r>
              <a:rPr dirty="0" sz="25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00" b="1">
                <a:solidFill>
                  <a:srgbClr val="1A1A1A"/>
                </a:solidFill>
                <a:latin typeface="Trebuchet MS"/>
                <a:cs typeface="Trebuchet MS"/>
              </a:rPr>
              <a:t>a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1A1A1A"/>
                </a:solidFill>
                <a:latin typeface="Trebuchet MS"/>
                <a:cs typeface="Trebuchet MS"/>
              </a:rPr>
              <a:t>Billing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75" b="1">
                <a:solidFill>
                  <a:srgbClr val="1A1A1A"/>
                </a:solidFill>
                <a:latin typeface="Trebuchet MS"/>
                <a:cs typeface="Trebuchet MS"/>
              </a:rPr>
              <a:t>Record</a:t>
            </a:r>
            <a:r>
              <a:rPr dirty="0" sz="25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60" b="1">
                <a:solidFill>
                  <a:srgbClr val="1A1A1A"/>
                </a:solidFill>
                <a:latin typeface="Trebuchet MS"/>
                <a:cs typeface="Trebuchet MS"/>
              </a:rPr>
              <a:t>when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60" b="1">
                <a:solidFill>
                  <a:srgbClr val="1A1A1A"/>
                </a:solidFill>
                <a:latin typeface="Trebuchet MS"/>
                <a:cs typeface="Trebuchet MS"/>
              </a:rPr>
              <a:t>on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75" b="1">
                <a:solidFill>
                  <a:srgbClr val="1A1A1A"/>
                </a:solidFill>
                <a:latin typeface="Trebuchet MS"/>
                <a:cs typeface="Trebuchet MS"/>
              </a:rPr>
              <a:t>Customer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20" b="1">
                <a:solidFill>
                  <a:srgbClr val="1A1A1A"/>
                </a:solidFill>
                <a:latin typeface="Trebuchet MS"/>
                <a:cs typeface="Trebuchet MS"/>
              </a:rPr>
              <a:t>Object</a:t>
            </a:r>
            <a:r>
              <a:rPr dirty="0" sz="2500" spc="-13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1A1A1A"/>
                </a:solidFill>
                <a:latin typeface="Trebuchet MS"/>
                <a:cs typeface="Trebuchet MS"/>
              </a:rPr>
              <a:t>'Status'</a:t>
            </a:r>
            <a:r>
              <a:rPr dirty="0" sz="2500" spc="-11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30" b="1">
                <a:solidFill>
                  <a:srgbClr val="1A1A1A"/>
                </a:solidFill>
                <a:latin typeface="Trebuchet MS"/>
                <a:cs typeface="Trebuchet MS"/>
              </a:rPr>
              <a:t>field  </a:t>
            </a:r>
            <a:r>
              <a:rPr dirty="0" sz="2500" spc="114" b="1">
                <a:solidFill>
                  <a:srgbClr val="1A1A1A"/>
                </a:solidFill>
                <a:latin typeface="Trebuchet MS"/>
                <a:cs typeface="Trebuchet MS"/>
              </a:rPr>
              <a:t>changes </a:t>
            </a:r>
            <a:r>
              <a:rPr dirty="0" sz="2500" spc="30" b="1">
                <a:solidFill>
                  <a:srgbClr val="1A1A1A"/>
                </a:solidFill>
                <a:latin typeface="Trebuchet MS"/>
                <a:cs typeface="Trebuchet MS"/>
              </a:rPr>
              <a:t>to Active </a:t>
            </a:r>
            <a:r>
              <a:rPr dirty="0" sz="2500" spc="40" b="1">
                <a:solidFill>
                  <a:srgbClr val="1A1A1A"/>
                </a:solidFill>
                <a:latin typeface="Trebuchet MS"/>
                <a:cs typeface="Trebuchet MS"/>
              </a:rPr>
              <a:t>from </a:t>
            </a:r>
            <a:r>
              <a:rPr dirty="0" sz="2500" spc="-15" b="1">
                <a:solidFill>
                  <a:srgbClr val="1A1A1A"/>
                </a:solidFill>
                <a:latin typeface="Trebuchet MS"/>
                <a:cs typeface="Trebuchet MS"/>
              </a:rPr>
              <a:t>Inactive. </a:t>
            </a:r>
            <a:r>
              <a:rPr dirty="0" sz="2500" spc="65" b="1">
                <a:solidFill>
                  <a:srgbClr val="1A1A1A"/>
                </a:solidFill>
                <a:latin typeface="Trebuchet MS"/>
                <a:cs typeface="Trebuchet MS"/>
              </a:rPr>
              <a:t>Billing </a:t>
            </a:r>
            <a:r>
              <a:rPr dirty="0" sz="2500" spc="-40" b="1">
                <a:solidFill>
                  <a:srgbClr val="1A1A1A"/>
                </a:solidFill>
                <a:latin typeface="Trebuchet MS"/>
                <a:cs typeface="Trebuchet MS"/>
              </a:rPr>
              <a:t>“Status” </a:t>
            </a:r>
            <a:r>
              <a:rPr dirty="0" sz="2500" spc="90" b="1">
                <a:solidFill>
                  <a:srgbClr val="1A1A1A"/>
                </a:solidFill>
                <a:latin typeface="Trebuchet MS"/>
                <a:cs typeface="Trebuchet MS"/>
              </a:rPr>
              <a:t>must </a:t>
            </a:r>
            <a:r>
              <a:rPr dirty="0" sz="2500" spc="-35" b="1">
                <a:solidFill>
                  <a:srgbClr val="1A1A1A"/>
                </a:solidFill>
                <a:latin typeface="Trebuchet MS"/>
                <a:cs typeface="Trebuchet MS"/>
              </a:rPr>
              <a:t>be: </a:t>
            </a:r>
            <a:r>
              <a:rPr dirty="0" sz="2500" spc="-25" b="1">
                <a:solidFill>
                  <a:srgbClr val="1A1A1A"/>
                </a:solidFill>
                <a:latin typeface="Trebuchet MS"/>
                <a:cs typeface="Trebuchet MS"/>
              </a:rPr>
              <a:t>Paid,  </a:t>
            </a:r>
            <a:r>
              <a:rPr dirty="0" sz="2500" spc="70" b="1">
                <a:solidFill>
                  <a:srgbClr val="1A1A1A"/>
                </a:solidFill>
                <a:latin typeface="Trebuchet MS"/>
                <a:cs typeface="Trebuchet MS"/>
              </a:rPr>
              <a:t>Amount </a:t>
            </a:r>
            <a:r>
              <a:rPr dirty="0" sz="2500" spc="60" b="1">
                <a:solidFill>
                  <a:srgbClr val="1A1A1A"/>
                </a:solidFill>
                <a:latin typeface="Trebuchet MS"/>
                <a:cs typeface="Trebuchet MS"/>
              </a:rPr>
              <a:t>Paid</a:t>
            </a:r>
            <a:r>
              <a:rPr dirty="0" sz="2500" spc="-53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-380" b="1">
                <a:solidFill>
                  <a:srgbClr val="1A1A1A"/>
                </a:solidFill>
                <a:latin typeface="Trebuchet MS"/>
                <a:cs typeface="Trebuchet MS"/>
              </a:rPr>
              <a:t>=  </a:t>
            </a:r>
            <a:r>
              <a:rPr dirty="0" sz="2500" spc="-25" b="1">
                <a:solidFill>
                  <a:srgbClr val="1A1A1A"/>
                </a:solidFill>
                <a:latin typeface="Trebuchet MS"/>
                <a:cs typeface="Trebuchet MS"/>
              </a:rPr>
              <a:t>15000</a:t>
            </a:r>
            <a:endParaRPr sz="2500">
              <a:latin typeface="Trebuchet MS"/>
              <a:cs typeface="Trebuchet MS"/>
            </a:endParaRPr>
          </a:p>
          <a:p>
            <a:pPr algn="ctr" marL="3810">
              <a:lnSpc>
                <a:spcPct val="100000"/>
              </a:lnSpc>
              <a:spcBef>
                <a:spcPts val="204"/>
              </a:spcBef>
            </a:pPr>
            <a:r>
              <a:rPr dirty="0" sz="2500" spc="25" b="1">
                <a:solidFill>
                  <a:srgbClr val="1A1A1A"/>
                </a:solidFill>
                <a:latin typeface="Trebuchet MS"/>
                <a:cs typeface="Trebuchet MS"/>
              </a:rPr>
              <a:t>Perform</a:t>
            </a:r>
            <a:r>
              <a:rPr dirty="0" sz="2500" spc="-16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5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80" b="1">
                <a:solidFill>
                  <a:srgbClr val="1A1A1A"/>
                </a:solidFill>
                <a:latin typeface="Trebuchet MS"/>
                <a:cs typeface="Trebuchet MS"/>
              </a:rPr>
              <a:t>DML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60" b="1">
                <a:solidFill>
                  <a:srgbClr val="1A1A1A"/>
                </a:solidFill>
                <a:latin typeface="Trebuchet MS"/>
                <a:cs typeface="Trebuchet MS"/>
              </a:rPr>
              <a:t>on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00" b="1">
                <a:solidFill>
                  <a:srgbClr val="1A1A1A"/>
                </a:solidFill>
                <a:latin typeface="Trebuchet MS"/>
                <a:cs typeface="Trebuchet MS"/>
              </a:rPr>
              <a:t>a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-55" b="1">
                <a:solidFill>
                  <a:srgbClr val="1A1A1A"/>
                </a:solidFill>
                <a:latin typeface="Trebuchet MS"/>
                <a:cs typeface="Trebuchet MS"/>
              </a:rPr>
              <a:t>List.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7572" y="2801150"/>
            <a:ext cx="5283708" cy="3302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49440" y="2877350"/>
            <a:ext cx="5242559" cy="3302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2689" y="0"/>
            <a:ext cx="7388859" cy="247015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305"/>
              </a:spcBef>
            </a:pPr>
            <a:r>
              <a:rPr dirty="0" u="heavy" sz="2500" spc="-5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Exercise</a:t>
            </a:r>
            <a:r>
              <a:rPr dirty="0" u="heavy" sz="2500" spc="20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500" spc="-5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13</a:t>
            </a:r>
            <a:endParaRPr sz="25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sz="2500" spc="45" b="1">
                <a:solidFill>
                  <a:srgbClr val="1A1A1A"/>
                </a:solidFill>
                <a:latin typeface="Trebuchet MS"/>
                <a:cs typeface="Trebuchet MS"/>
              </a:rPr>
              <a:t>Write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00" b="1">
                <a:solidFill>
                  <a:srgbClr val="1A1A1A"/>
                </a:solidFill>
                <a:latin typeface="Trebuchet MS"/>
                <a:cs typeface="Trebuchet MS"/>
              </a:rPr>
              <a:t>a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50" b="1">
                <a:solidFill>
                  <a:srgbClr val="1A1A1A"/>
                </a:solidFill>
                <a:latin typeface="Trebuchet MS"/>
                <a:cs typeface="Trebuchet MS"/>
              </a:rPr>
              <a:t>Test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30" b="1">
                <a:solidFill>
                  <a:srgbClr val="1A1A1A"/>
                </a:solidFill>
                <a:latin typeface="Trebuchet MS"/>
                <a:cs typeface="Trebuchet MS"/>
              </a:rPr>
              <a:t>Class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-5" b="1">
                <a:solidFill>
                  <a:srgbClr val="1A1A1A"/>
                </a:solidFill>
                <a:latin typeface="Trebuchet MS"/>
                <a:cs typeface="Trebuchet MS"/>
              </a:rPr>
              <a:t>for</a:t>
            </a:r>
            <a:r>
              <a:rPr dirty="0" sz="2500" spc="-16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40" b="1">
                <a:solidFill>
                  <a:srgbClr val="1A1A1A"/>
                </a:solidFill>
                <a:latin typeface="Trebuchet MS"/>
                <a:cs typeface="Trebuchet MS"/>
              </a:rPr>
              <a:t>CustomerTrigger.</a:t>
            </a:r>
            <a:endParaRPr sz="2500">
              <a:latin typeface="Trebuchet MS"/>
              <a:cs typeface="Trebuchet MS"/>
            </a:endParaRPr>
          </a:p>
          <a:p>
            <a:pPr algn="ctr" marL="12700" marR="5080">
              <a:lnSpc>
                <a:spcPct val="106800"/>
              </a:lnSpc>
              <a:spcBef>
                <a:spcPts val="15"/>
              </a:spcBef>
            </a:pPr>
            <a:r>
              <a:rPr dirty="0" sz="2500" spc="40" b="1">
                <a:solidFill>
                  <a:srgbClr val="1A1A1A"/>
                </a:solidFill>
                <a:latin typeface="Trebuchet MS"/>
                <a:cs typeface="Trebuchet MS"/>
              </a:rPr>
              <a:t>Create</a:t>
            </a:r>
            <a:r>
              <a:rPr dirty="0" sz="25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85" b="1">
                <a:solidFill>
                  <a:srgbClr val="1A1A1A"/>
                </a:solidFill>
                <a:latin typeface="Trebuchet MS"/>
                <a:cs typeface="Trebuchet MS"/>
              </a:rPr>
              <a:t>Data</a:t>
            </a:r>
            <a:r>
              <a:rPr dirty="0" sz="2500" spc="-13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-5" b="1">
                <a:solidFill>
                  <a:srgbClr val="1A1A1A"/>
                </a:solidFill>
                <a:latin typeface="Trebuchet MS"/>
                <a:cs typeface="Trebuchet MS"/>
              </a:rPr>
              <a:t>for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500" spc="-13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75" b="1">
                <a:solidFill>
                  <a:srgbClr val="1A1A1A"/>
                </a:solidFill>
                <a:latin typeface="Trebuchet MS"/>
                <a:cs typeface="Trebuchet MS"/>
              </a:rPr>
              <a:t>Customer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1A1A1A"/>
                </a:solidFill>
                <a:latin typeface="Trebuchet MS"/>
                <a:cs typeface="Trebuchet MS"/>
              </a:rPr>
              <a:t>custom</a:t>
            </a:r>
            <a:r>
              <a:rPr dirty="0" sz="2500" spc="-13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20" b="1">
                <a:solidFill>
                  <a:srgbClr val="1A1A1A"/>
                </a:solidFill>
                <a:latin typeface="Trebuchet MS"/>
                <a:cs typeface="Trebuchet MS"/>
              </a:rPr>
              <a:t>Object  </a:t>
            </a:r>
            <a:r>
              <a:rPr dirty="0" sz="2500" spc="130" b="1">
                <a:solidFill>
                  <a:srgbClr val="1A1A1A"/>
                </a:solidFill>
                <a:latin typeface="Trebuchet MS"/>
                <a:cs typeface="Trebuchet MS"/>
              </a:rPr>
              <a:t>Use </a:t>
            </a:r>
            <a:r>
              <a:rPr dirty="0" sz="2500" spc="-10" b="1">
                <a:solidFill>
                  <a:srgbClr val="1A1A1A"/>
                </a:solidFill>
                <a:latin typeface="Trebuchet MS"/>
                <a:cs typeface="Trebuchet MS"/>
              </a:rPr>
              <a:t>Test.startTest() </a:t>
            </a:r>
            <a:r>
              <a:rPr dirty="0" sz="2500" spc="10" b="1">
                <a:solidFill>
                  <a:srgbClr val="1A1A1A"/>
                </a:solidFill>
                <a:latin typeface="Trebuchet MS"/>
                <a:cs typeface="Trebuchet MS"/>
              </a:rPr>
              <a:t>&amp;</a:t>
            </a:r>
            <a:r>
              <a:rPr dirty="0" sz="2500" spc="-5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-20" b="1">
                <a:solidFill>
                  <a:srgbClr val="1A1A1A"/>
                </a:solidFill>
                <a:latin typeface="Trebuchet MS"/>
                <a:cs typeface="Trebuchet MS"/>
              </a:rPr>
              <a:t>Test.stopTest().</a:t>
            </a:r>
            <a:endParaRPr sz="2500">
              <a:latin typeface="Trebuchet MS"/>
              <a:cs typeface="Trebuchet MS"/>
            </a:endParaRPr>
          </a:p>
          <a:p>
            <a:pPr algn="ctr" marL="340360" marR="333375">
              <a:lnSpc>
                <a:spcPct val="106800"/>
              </a:lnSpc>
              <a:spcBef>
                <a:spcPts val="15"/>
              </a:spcBef>
            </a:pPr>
            <a:r>
              <a:rPr dirty="0" sz="2500" spc="130" b="1">
                <a:solidFill>
                  <a:srgbClr val="1A1A1A"/>
                </a:solidFill>
                <a:latin typeface="Trebuchet MS"/>
                <a:cs typeface="Trebuchet MS"/>
              </a:rPr>
              <a:t>Use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55" b="1">
                <a:solidFill>
                  <a:srgbClr val="1A1A1A"/>
                </a:solidFill>
                <a:latin typeface="Trebuchet MS"/>
                <a:cs typeface="Trebuchet MS"/>
              </a:rPr>
              <a:t>assert</a:t>
            </a:r>
            <a:r>
              <a:rPr dirty="0" sz="2500" spc="-13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50" b="1">
                <a:solidFill>
                  <a:srgbClr val="1A1A1A"/>
                </a:solidFill>
                <a:latin typeface="Trebuchet MS"/>
                <a:cs typeface="Trebuchet MS"/>
              </a:rPr>
              <a:t>statement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30" b="1">
                <a:solidFill>
                  <a:srgbClr val="1A1A1A"/>
                </a:solidFill>
                <a:latin typeface="Trebuchet MS"/>
                <a:cs typeface="Trebuchet MS"/>
              </a:rPr>
              <a:t>to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45" b="1">
                <a:solidFill>
                  <a:srgbClr val="1A1A1A"/>
                </a:solidFill>
                <a:latin typeface="Trebuchet MS"/>
                <a:cs typeface="Trebuchet MS"/>
              </a:rPr>
              <a:t>validate</a:t>
            </a:r>
            <a:r>
              <a:rPr dirty="0" sz="2500" spc="-12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-10" b="1">
                <a:solidFill>
                  <a:srgbClr val="1A1A1A"/>
                </a:solidFill>
                <a:latin typeface="Trebuchet MS"/>
                <a:cs typeface="Trebuchet MS"/>
              </a:rPr>
              <a:t>output,  </a:t>
            </a:r>
            <a:r>
              <a:rPr dirty="0" sz="2500" spc="50" b="1">
                <a:solidFill>
                  <a:srgbClr val="1A1A1A"/>
                </a:solidFill>
                <a:latin typeface="Trebuchet MS"/>
                <a:cs typeface="Trebuchet MS"/>
              </a:rPr>
              <a:t>Test</a:t>
            </a:r>
            <a:r>
              <a:rPr dirty="0" sz="2500" spc="-16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30" b="1">
                <a:solidFill>
                  <a:srgbClr val="1A1A1A"/>
                </a:solidFill>
                <a:latin typeface="Trebuchet MS"/>
                <a:cs typeface="Trebuchet MS"/>
              </a:rPr>
              <a:t>Class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90" b="1">
                <a:solidFill>
                  <a:srgbClr val="1A1A1A"/>
                </a:solidFill>
                <a:latin typeface="Trebuchet MS"/>
                <a:cs typeface="Trebuchet MS"/>
              </a:rPr>
              <a:t>must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55" b="1">
                <a:solidFill>
                  <a:srgbClr val="1A1A1A"/>
                </a:solidFill>
                <a:latin typeface="Trebuchet MS"/>
                <a:cs typeface="Trebuchet MS"/>
              </a:rPr>
              <a:t>have</a:t>
            </a:r>
            <a:r>
              <a:rPr dirty="0" sz="2500" spc="-13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40" b="1">
                <a:solidFill>
                  <a:srgbClr val="1A1A1A"/>
                </a:solidFill>
                <a:latin typeface="Trebuchet MS"/>
                <a:cs typeface="Trebuchet MS"/>
              </a:rPr>
              <a:t>full</a:t>
            </a:r>
            <a:r>
              <a:rPr dirty="0" sz="2500" spc="-16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10" b="1">
                <a:solidFill>
                  <a:srgbClr val="1A1A1A"/>
                </a:solidFill>
                <a:latin typeface="Trebuchet MS"/>
                <a:cs typeface="Trebuchet MS"/>
              </a:rPr>
              <a:t>code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35" b="1">
                <a:solidFill>
                  <a:srgbClr val="1A1A1A"/>
                </a:solidFill>
                <a:latin typeface="Trebuchet MS"/>
                <a:cs typeface="Trebuchet MS"/>
              </a:rPr>
              <a:t>coverage.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77311" y="2415538"/>
            <a:ext cx="7001256" cy="4375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2229" y="32385"/>
            <a:ext cx="16681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800" spc="-5" b="1">
                <a:solidFill>
                  <a:srgbClr val="1A9987"/>
                </a:solidFill>
                <a:uFill>
                  <a:solidFill>
                    <a:srgbClr val="1A9987"/>
                  </a:solidFill>
                </a:uFill>
                <a:latin typeface="Carlito"/>
                <a:cs typeface="Carlito"/>
              </a:rPr>
              <a:t>Exercise</a:t>
            </a:r>
            <a:r>
              <a:rPr dirty="0" u="heavy" sz="2800" spc="-35" b="1">
                <a:solidFill>
                  <a:srgbClr val="1A9987"/>
                </a:solidFill>
                <a:uFill>
                  <a:solidFill>
                    <a:srgbClr val="1A9987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800" spc="-5" b="1">
                <a:solidFill>
                  <a:srgbClr val="1A9987"/>
                </a:solidFill>
                <a:uFill>
                  <a:solidFill>
                    <a:srgbClr val="1A9987"/>
                  </a:solidFill>
                </a:uFill>
                <a:latin typeface="Carlito"/>
                <a:cs typeface="Carlito"/>
              </a:rPr>
              <a:t>14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2229" y="659968"/>
            <a:ext cx="512254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">
                <a:solidFill>
                  <a:srgbClr val="1A9987"/>
                </a:solidFill>
                <a:latin typeface="Carlito"/>
                <a:cs typeface="Carlito"/>
              </a:rPr>
              <a:t>ApexTrigger,Name=DisqualifyTestLeads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9044" y="1345691"/>
            <a:ext cx="8138159" cy="5087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1729" y="195148"/>
            <a:ext cx="1583690" cy="437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700" spc="-5" b="0">
                <a:solidFill>
                  <a:srgbClr val="1A9987"/>
                </a:solidFill>
                <a:uFill>
                  <a:solidFill>
                    <a:srgbClr val="1A9987"/>
                  </a:solidFill>
                </a:uFill>
                <a:latin typeface="Carlito"/>
                <a:cs typeface="Carlito"/>
              </a:rPr>
              <a:t>Exercise</a:t>
            </a:r>
            <a:r>
              <a:rPr dirty="0" u="heavy" sz="2700" spc="-85" b="0">
                <a:solidFill>
                  <a:srgbClr val="1A9987"/>
                </a:solidFill>
                <a:uFill>
                  <a:solidFill>
                    <a:srgbClr val="1A9987"/>
                  </a:solidFill>
                </a:uFill>
                <a:latin typeface="Carlito"/>
                <a:cs typeface="Carlito"/>
              </a:rPr>
              <a:t> </a:t>
            </a:r>
            <a:r>
              <a:rPr dirty="0" u="none" sz="2700" b="0">
                <a:solidFill>
                  <a:srgbClr val="1A9987"/>
                </a:solidFill>
                <a:latin typeface="Carlito"/>
                <a:cs typeface="Carlito"/>
              </a:rPr>
              <a:t>15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729" y="665226"/>
            <a:ext cx="2969260" cy="76644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45"/>
              </a:spcBef>
            </a:pPr>
            <a:r>
              <a:rPr dirty="0" sz="2700" spc="-5">
                <a:solidFill>
                  <a:srgbClr val="1A9987"/>
                </a:solidFill>
                <a:latin typeface="Carlito"/>
                <a:cs typeface="Carlito"/>
              </a:rPr>
              <a:t>Write </a:t>
            </a:r>
            <a:r>
              <a:rPr dirty="0" sz="2700">
                <a:solidFill>
                  <a:srgbClr val="1A9987"/>
                </a:solidFill>
                <a:latin typeface="Carlito"/>
                <a:cs typeface="Carlito"/>
              </a:rPr>
              <a:t>a </a:t>
            </a:r>
            <a:r>
              <a:rPr dirty="0" sz="2700" spc="-5">
                <a:solidFill>
                  <a:srgbClr val="1A9987"/>
                </a:solidFill>
                <a:latin typeface="Carlito"/>
                <a:cs typeface="Carlito"/>
              </a:rPr>
              <a:t>Test Class</a:t>
            </a:r>
            <a:r>
              <a:rPr dirty="0" sz="2700" spc="-110">
                <a:solidFill>
                  <a:srgbClr val="1A9987"/>
                </a:solidFill>
                <a:latin typeface="Carlito"/>
                <a:cs typeface="Carlito"/>
              </a:rPr>
              <a:t> </a:t>
            </a:r>
            <a:r>
              <a:rPr dirty="0" sz="2700" spc="-5">
                <a:solidFill>
                  <a:srgbClr val="1A9987"/>
                </a:solidFill>
                <a:latin typeface="Carlito"/>
                <a:cs typeface="Carlito"/>
              </a:rPr>
              <a:t>for  DisqualifyTestLeads.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4407" y="2090927"/>
            <a:ext cx="5117592" cy="3198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5380" y="1895855"/>
            <a:ext cx="5743955" cy="3589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3534" y="649300"/>
            <a:ext cx="288544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500" spc="285">
                <a:latin typeface="Trebuchet MS"/>
                <a:cs typeface="Trebuchet MS"/>
              </a:rPr>
              <a:t>MODULE</a:t>
            </a:r>
            <a:r>
              <a:rPr dirty="0" u="none" sz="4500" spc="-375">
                <a:latin typeface="Trebuchet MS"/>
                <a:cs typeface="Trebuchet MS"/>
              </a:rPr>
              <a:t> </a:t>
            </a:r>
            <a:r>
              <a:rPr dirty="0" u="none" sz="4500" spc="-415">
                <a:latin typeface="Trebuchet MS"/>
                <a:cs typeface="Trebuchet MS"/>
              </a:rPr>
              <a:t>1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935" y="1852041"/>
            <a:ext cx="8470265" cy="2990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7810" indent="-245745">
              <a:lnSpc>
                <a:spcPts val="2655"/>
              </a:lnSpc>
              <a:buSzPct val="145000"/>
              <a:buFont typeface="Arial"/>
              <a:buChar char="●"/>
              <a:tabLst>
                <a:tab pos="258445" algn="l"/>
              </a:tabLst>
            </a:pPr>
            <a:r>
              <a:rPr dirty="0" sz="2000" spc="10">
                <a:solidFill>
                  <a:srgbClr val="585858"/>
                </a:solidFill>
                <a:latin typeface="Lato"/>
                <a:cs typeface="Lato"/>
              </a:rPr>
              <a:t>This</a:t>
            </a:r>
            <a:r>
              <a:rPr dirty="0" sz="2000" spc="-16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Lato"/>
                <a:cs typeface="Lato"/>
              </a:rPr>
              <a:t>project</a:t>
            </a:r>
            <a:r>
              <a:rPr dirty="0" sz="20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>
                <a:solidFill>
                  <a:srgbClr val="585858"/>
                </a:solidFill>
                <a:latin typeface="Lato"/>
                <a:cs typeface="Lato"/>
              </a:rPr>
              <a:t>module</a:t>
            </a:r>
            <a:r>
              <a:rPr dirty="0" sz="2000" spc="-14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Lato"/>
                <a:cs typeface="Lato"/>
              </a:rPr>
              <a:t>focuses</a:t>
            </a:r>
            <a:r>
              <a:rPr dirty="0" sz="2000" spc="-15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15">
                <a:solidFill>
                  <a:srgbClr val="585858"/>
                </a:solidFill>
                <a:latin typeface="Lato"/>
                <a:cs typeface="Lato"/>
              </a:rPr>
              <a:t>on</a:t>
            </a:r>
            <a:r>
              <a:rPr dirty="0" sz="2000" spc="-12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Lato"/>
                <a:cs typeface="Lato"/>
              </a:rPr>
              <a:t>the</a:t>
            </a:r>
            <a:r>
              <a:rPr dirty="0" sz="20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Lato"/>
                <a:cs typeface="Lato"/>
              </a:rPr>
              <a:t>non-coding</a:t>
            </a:r>
            <a:r>
              <a:rPr dirty="0" sz="20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Lato"/>
                <a:cs typeface="Lato"/>
              </a:rPr>
              <a:t>approach</a:t>
            </a:r>
            <a:r>
              <a:rPr dirty="0" sz="2000" spc="-15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Lato"/>
                <a:cs typeface="Lato"/>
              </a:rPr>
              <a:t>to</a:t>
            </a:r>
            <a:r>
              <a:rPr dirty="0" sz="2000" spc="-12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5">
                <a:solidFill>
                  <a:srgbClr val="585858"/>
                </a:solidFill>
                <a:latin typeface="Lato"/>
                <a:cs typeface="Lato"/>
              </a:rPr>
              <a:t>modifying</a:t>
            </a:r>
            <a:endParaRPr sz="2000">
              <a:latin typeface="Lato"/>
              <a:cs typeface="Lato"/>
            </a:endParaRPr>
          </a:p>
          <a:p>
            <a:pPr marL="257810">
              <a:lnSpc>
                <a:spcPts val="2370"/>
              </a:lnSpc>
            </a:pPr>
            <a:r>
              <a:rPr dirty="0" sz="2000" spc="5">
                <a:solidFill>
                  <a:srgbClr val="585858"/>
                </a:solidFill>
                <a:latin typeface="Lato"/>
                <a:cs typeface="Lato"/>
              </a:rPr>
              <a:t>the</a:t>
            </a:r>
            <a:r>
              <a:rPr dirty="0" sz="20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15">
                <a:solidFill>
                  <a:srgbClr val="585858"/>
                </a:solidFill>
                <a:latin typeface="Lato"/>
                <a:cs typeface="Lato"/>
              </a:rPr>
              <a:t>user</a:t>
            </a:r>
            <a:r>
              <a:rPr dirty="0" sz="20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Lato"/>
                <a:cs typeface="Lato"/>
              </a:rPr>
              <a:t>interface,</a:t>
            </a:r>
            <a:r>
              <a:rPr dirty="0" sz="2000" spc="-15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10">
                <a:solidFill>
                  <a:srgbClr val="585858"/>
                </a:solidFill>
                <a:latin typeface="Lato"/>
                <a:cs typeface="Lato"/>
              </a:rPr>
              <a:t>as</a:t>
            </a:r>
            <a:r>
              <a:rPr dirty="0" sz="2000" spc="-12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Lato"/>
                <a:cs typeface="Lato"/>
              </a:rPr>
              <a:t>you</a:t>
            </a:r>
            <a:r>
              <a:rPr dirty="0" sz="20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>
                <a:solidFill>
                  <a:srgbClr val="585858"/>
                </a:solidFill>
                <a:latin typeface="Lato"/>
                <a:cs typeface="Lato"/>
              </a:rPr>
              <a:t>customize</a:t>
            </a:r>
            <a:r>
              <a:rPr dirty="0" sz="20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10">
                <a:solidFill>
                  <a:srgbClr val="585858"/>
                </a:solidFill>
                <a:latin typeface="Lato"/>
                <a:cs typeface="Lato"/>
              </a:rPr>
              <a:t>an</a:t>
            </a:r>
            <a:r>
              <a:rPr dirty="0" sz="2000" spc="-13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5">
                <a:solidFill>
                  <a:srgbClr val="585858"/>
                </a:solidFill>
                <a:latin typeface="Lato"/>
                <a:cs typeface="Lato"/>
              </a:rPr>
              <a:t>app</a:t>
            </a:r>
            <a:r>
              <a:rPr dirty="0" sz="20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20">
                <a:solidFill>
                  <a:srgbClr val="585858"/>
                </a:solidFill>
                <a:latin typeface="Lato"/>
                <a:cs typeface="Lato"/>
              </a:rPr>
              <a:t>that</a:t>
            </a:r>
            <a:r>
              <a:rPr dirty="0" sz="20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20">
                <a:solidFill>
                  <a:srgbClr val="585858"/>
                </a:solidFill>
                <a:latin typeface="Lato"/>
                <a:cs typeface="Lato"/>
              </a:rPr>
              <a:t>tracks</a:t>
            </a:r>
            <a:r>
              <a:rPr dirty="0" sz="20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Lato"/>
                <a:cs typeface="Lato"/>
              </a:rPr>
              <a:t>company</a:t>
            </a:r>
            <a:r>
              <a:rPr dirty="0" sz="20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15">
                <a:solidFill>
                  <a:srgbClr val="585858"/>
                </a:solidFill>
                <a:latin typeface="Lato"/>
                <a:cs typeface="Lato"/>
              </a:rPr>
              <a:t>travel.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Lato"/>
              <a:cs typeface="Lato"/>
            </a:endParaRPr>
          </a:p>
          <a:p>
            <a:pPr marL="257810" indent="-245745">
              <a:lnSpc>
                <a:spcPts val="3450"/>
              </a:lnSpc>
              <a:buSzPct val="145000"/>
              <a:buFont typeface="Arial"/>
              <a:buChar char="●"/>
              <a:tabLst>
                <a:tab pos="258445" algn="l"/>
              </a:tabLst>
            </a:pPr>
            <a:r>
              <a:rPr dirty="0" sz="2000" spc="25">
                <a:solidFill>
                  <a:srgbClr val="585858"/>
                </a:solidFill>
                <a:latin typeface="Lato"/>
                <a:cs typeface="Lato"/>
              </a:rPr>
              <a:t>Create</a:t>
            </a:r>
            <a:r>
              <a:rPr dirty="0" sz="2000" spc="-14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Lato"/>
                <a:cs typeface="Lato"/>
              </a:rPr>
              <a:t>Custom</a:t>
            </a:r>
            <a:endParaRPr sz="2000">
              <a:latin typeface="Lato"/>
              <a:cs typeface="Lato"/>
            </a:endParaRPr>
          </a:p>
          <a:p>
            <a:pPr marL="257810">
              <a:lnSpc>
                <a:spcPts val="2370"/>
              </a:lnSpc>
            </a:pPr>
            <a:r>
              <a:rPr dirty="0" sz="2000" spc="-15">
                <a:solidFill>
                  <a:srgbClr val="585858"/>
                </a:solidFill>
                <a:latin typeface="Lato"/>
                <a:cs typeface="Lato"/>
              </a:rPr>
              <a:t>App,</a:t>
            </a:r>
            <a:r>
              <a:rPr dirty="0" sz="20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5">
                <a:solidFill>
                  <a:srgbClr val="585858"/>
                </a:solidFill>
                <a:latin typeface="Lato"/>
                <a:cs typeface="Lato"/>
              </a:rPr>
              <a:t>Objects,</a:t>
            </a:r>
            <a:r>
              <a:rPr dirty="0" sz="2000" spc="-12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10">
                <a:solidFill>
                  <a:srgbClr val="585858"/>
                </a:solidFill>
                <a:latin typeface="Lato"/>
                <a:cs typeface="Lato"/>
              </a:rPr>
              <a:t>Fields</a:t>
            </a:r>
            <a:r>
              <a:rPr dirty="0" sz="20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20">
                <a:solidFill>
                  <a:srgbClr val="585858"/>
                </a:solidFill>
                <a:latin typeface="Lato"/>
                <a:cs typeface="Lato"/>
              </a:rPr>
              <a:t>&amp;</a:t>
            </a:r>
            <a:r>
              <a:rPr dirty="0" sz="2000" spc="-12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Lato"/>
                <a:cs typeface="Lato"/>
              </a:rPr>
              <a:t>Relationships,</a:t>
            </a:r>
            <a:r>
              <a:rPr dirty="0" sz="2000" spc="-15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Lato"/>
                <a:cs typeface="Lato"/>
              </a:rPr>
              <a:t>and</a:t>
            </a:r>
            <a:r>
              <a:rPr dirty="0" sz="20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20">
                <a:solidFill>
                  <a:srgbClr val="585858"/>
                </a:solidFill>
                <a:latin typeface="Lato"/>
                <a:cs typeface="Lato"/>
              </a:rPr>
              <a:t>how</a:t>
            </a:r>
            <a:r>
              <a:rPr dirty="0" sz="2000" spc="-12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Lato"/>
                <a:cs typeface="Lato"/>
              </a:rPr>
              <a:t>you</a:t>
            </a:r>
            <a:r>
              <a:rPr dirty="0" sz="2000" spc="-13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>
                <a:solidFill>
                  <a:srgbClr val="585858"/>
                </a:solidFill>
                <a:latin typeface="Lato"/>
                <a:cs typeface="Lato"/>
              </a:rPr>
              <a:t>customize</a:t>
            </a:r>
            <a:r>
              <a:rPr dirty="0" sz="2000" spc="-125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5">
                <a:solidFill>
                  <a:srgbClr val="585858"/>
                </a:solidFill>
                <a:latin typeface="Lato"/>
                <a:cs typeface="Lato"/>
              </a:rPr>
              <a:t>the</a:t>
            </a:r>
            <a:r>
              <a:rPr dirty="0" sz="2000" spc="-12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Lato"/>
                <a:cs typeface="Lato"/>
              </a:rPr>
              <a:t>App</a:t>
            </a:r>
            <a:r>
              <a:rPr dirty="0" sz="2000" spc="-14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>
                <a:solidFill>
                  <a:srgbClr val="585858"/>
                </a:solidFill>
                <a:latin typeface="Lato"/>
                <a:cs typeface="Lato"/>
              </a:rPr>
              <a:t>using</a:t>
            </a:r>
            <a:endParaRPr sz="2000">
              <a:latin typeface="Lato"/>
              <a:cs typeface="Lato"/>
            </a:endParaRPr>
          </a:p>
          <a:p>
            <a:pPr marL="257810">
              <a:lnSpc>
                <a:spcPct val="100000"/>
              </a:lnSpc>
              <a:spcBef>
                <a:spcPts val="120"/>
              </a:spcBef>
            </a:pPr>
            <a:r>
              <a:rPr dirty="0" sz="2000" spc="15">
                <a:solidFill>
                  <a:srgbClr val="585858"/>
                </a:solidFill>
                <a:latin typeface="Lato"/>
                <a:cs typeface="Lato"/>
              </a:rPr>
              <a:t>declarative</a:t>
            </a:r>
            <a:r>
              <a:rPr dirty="0" sz="2000" spc="-16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5">
                <a:solidFill>
                  <a:srgbClr val="585858"/>
                </a:solidFill>
                <a:latin typeface="Lato"/>
                <a:cs typeface="Lato"/>
              </a:rPr>
              <a:t>tools.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Lato"/>
              <a:cs typeface="Lato"/>
            </a:endParaRPr>
          </a:p>
          <a:p>
            <a:pPr marL="216535">
              <a:lnSpc>
                <a:spcPct val="100000"/>
              </a:lnSpc>
            </a:pPr>
            <a:r>
              <a:rPr dirty="0" sz="2000">
                <a:solidFill>
                  <a:srgbClr val="585858"/>
                </a:solidFill>
                <a:latin typeface="Lato"/>
                <a:cs typeface="Lato"/>
              </a:rPr>
              <a:t>Module </a:t>
            </a:r>
            <a:r>
              <a:rPr dirty="0" sz="2000" spc="10">
                <a:solidFill>
                  <a:srgbClr val="585858"/>
                </a:solidFill>
                <a:latin typeface="Lato"/>
                <a:cs typeface="Lato"/>
              </a:rPr>
              <a:t>Take</a:t>
            </a:r>
            <a:r>
              <a:rPr dirty="0" sz="2000" spc="-300">
                <a:solidFill>
                  <a:srgbClr val="585858"/>
                </a:solidFill>
                <a:latin typeface="Lato"/>
                <a:cs typeface="Lato"/>
              </a:rPr>
              <a:t> </a:t>
            </a:r>
            <a:r>
              <a:rPr dirty="0" sz="2000" spc="-5">
                <a:solidFill>
                  <a:srgbClr val="585858"/>
                </a:solidFill>
                <a:latin typeface="Lato"/>
                <a:cs typeface="Lato"/>
              </a:rPr>
              <a:t>Away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880" y="958342"/>
            <a:ext cx="9555480" cy="11760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Exercise</a:t>
            </a:r>
            <a:r>
              <a:rPr dirty="0" spc="20"/>
              <a:t> </a:t>
            </a:r>
            <a:r>
              <a:rPr dirty="0" spc="-5"/>
              <a:t>16</a:t>
            </a:r>
          </a:p>
          <a:p>
            <a:pPr algn="ctr" marL="12065" marR="5080">
              <a:lnSpc>
                <a:spcPct val="100000"/>
              </a:lnSpc>
              <a:spcBef>
                <a:spcPts val="60"/>
              </a:spcBef>
            </a:pPr>
            <a:r>
              <a:rPr dirty="0" u="none" spc="40">
                <a:latin typeface="Trebuchet MS"/>
                <a:cs typeface="Trebuchet MS"/>
              </a:rPr>
              <a:t>Create</a:t>
            </a:r>
            <a:r>
              <a:rPr dirty="0" u="none" spc="-140">
                <a:latin typeface="Trebuchet MS"/>
                <a:cs typeface="Trebuchet MS"/>
              </a:rPr>
              <a:t> </a:t>
            </a:r>
            <a:r>
              <a:rPr dirty="0" u="none" spc="100">
                <a:latin typeface="Trebuchet MS"/>
                <a:cs typeface="Trebuchet MS"/>
              </a:rPr>
              <a:t>a</a:t>
            </a:r>
            <a:r>
              <a:rPr dirty="0" u="none" spc="-150">
                <a:latin typeface="Trebuchet MS"/>
                <a:cs typeface="Trebuchet MS"/>
              </a:rPr>
              <a:t> </a:t>
            </a:r>
            <a:r>
              <a:rPr dirty="0" u="none" spc="50">
                <a:latin typeface="Trebuchet MS"/>
                <a:cs typeface="Trebuchet MS"/>
              </a:rPr>
              <a:t>Visualforce</a:t>
            </a:r>
            <a:r>
              <a:rPr dirty="0" u="none" spc="-140">
                <a:latin typeface="Trebuchet MS"/>
                <a:cs typeface="Trebuchet MS"/>
              </a:rPr>
              <a:t> </a:t>
            </a:r>
            <a:r>
              <a:rPr dirty="0" u="none" spc="150">
                <a:latin typeface="Trebuchet MS"/>
                <a:cs typeface="Trebuchet MS"/>
              </a:rPr>
              <a:t>page</a:t>
            </a:r>
            <a:r>
              <a:rPr dirty="0" u="none" spc="-130">
                <a:latin typeface="Trebuchet MS"/>
                <a:cs typeface="Trebuchet MS"/>
              </a:rPr>
              <a:t> </a:t>
            </a:r>
            <a:r>
              <a:rPr dirty="0" u="none" spc="40">
                <a:latin typeface="Trebuchet MS"/>
                <a:cs typeface="Trebuchet MS"/>
              </a:rPr>
              <a:t>which</a:t>
            </a:r>
            <a:r>
              <a:rPr dirty="0" u="none" spc="-140">
                <a:latin typeface="Trebuchet MS"/>
                <a:cs typeface="Trebuchet MS"/>
              </a:rPr>
              <a:t> </a:t>
            </a:r>
            <a:r>
              <a:rPr dirty="0" u="none" spc="85">
                <a:latin typeface="Trebuchet MS"/>
                <a:cs typeface="Trebuchet MS"/>
              </a:rPr>
              <a:t>displays</a:t>
            </a:r>
            <a:r>
              <a:rPr dirty="0" u="none" spc="-135">
                <a:latin typeface="Trebuchet MS"/>
                <a:cs typeface="Trebuchet MS"/>
              </a:rPr>
              <a:t> </a:t>
            </a:r>
            <a:r>
              <a:rPr dirty="0" u="none" spc="30">
                <a:latin typeface="Trebuchet MS"/>
                <a:cs typeface="Trebuchet MS"/>
              </a:rPr>
              <a:t>Opportunity</a:t>
            </a:r>
            <a:r>
              <a:rPr dirty="0" u="none" spc="-130">
                <a:latin typeface="Trebuchet MS"/>
                <a:cs typeface="Trebuchet MS"/>
              </a:rPr>
              <a:t> </a:t>
            </a:r>
            <a:r>
              <a:rPr dirty="0" u="none" spc="50">
                <a:latin typeface="Trebuchet MS"/>
                <a:cs typeface="Trebuchet MS"/>
              </a:rPr>
              <a:t>fields</a:t>
            </a:r>
            <a:r>
              <a:rPr dirty="0" u="none" spc="-145">
                <a:latin typeface="Trebuchet MS"/>
                <a:cs typeface="Trebuchet MS"/>
              </a:rPr>
              <a:t> </a:t>
            </a:r>
            <a:r>
              <a:rPr dirty="0" u="none" spc="125">
                <a:latin typeface="Trebuchet MS"/>
                <a:cs typeface="Trebuchet MS"/>
              </a:rPr>
              <a:t>as  </a:t>
            </a:r>
            <a:r>
              <a:rPr dirty="0" u="none" spc="45">
                <a:latin typeface="Trebuchet MS"/>
                <a:cs typeface="Trebuchet MS"/>
              </a:rPr>
              <a:t>output</a:t>
            </a:r>
            <a:r>
              <a:rPr dirty="0" u="none" spc="-145">
                <a:latin typeface="Trebuchet MS"/>
                <a:cs typeface="Trebuchet MS"/>
              </a:rPr>
              <a:t> </a:t>
            </a:r>
            <a:r>
              <a:rPr dirty="0" u="none" spc="-5">
                <a:latin typeface="Trebuchet MS"/>
                <a:cs typeface="Trebuchet MS"/>
              </a:rPr>
              <a:t>fields.</a:t>
            </a:r>
          </a:p>
        </p:txBody>
      </p:sp>
      <p:sp>
        <p:nvSpPr>
          <p:cNvPr id="3" name="object 3"/>
          <p:cNvSpPr/>
          <p:nvPr/>
        </p:nvSpPr>
        <p:spPr>
          <a:xfrm>
            <a:off x="1147572" y="2487167"/>
            <a:ext cx="4895088" cy="3060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98564" y="2487167"/>
            <a:ext cx="4773168" cy="659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3992" y="81787"/>
            <a:ext cx="9785350" cy="1550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0160">
              <a:lnSpc>
                <a:spcPct val="100000"/>
              </a:lnSpc>
              <a:spcBef>
                <a:spcPts val="95"/>
              </a:spcBef>
            </a:pPr>
            <a:r>
              <a:rPr dirty="0" u="heavy" sz="2500" spc="-5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Exercise</a:t>
            </a:r>
            <a:r>
              <a:rPr dirty="0" u="heavy" sz="2500" spc="20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500" spc="-5" b="1">
                <a:solidFill>
                  <a:srgbClr val="1A1A1A"/>
                </a:solidFill>
                <a:uFill>
                  <a:solidFill>
                    <a:srgbClr val="1A1A1A"/>
                  </a:solidFill>
                </a:uFill>
                <a:latin typeface="Carlito"/>
                <a:cs typeface="Carlito"/>
              </a:rPr>
              <a:t>18</a:t>
            </a:r>
            <a:endParaRPr sz="2500">
              <a:latin typeface="Carlito"/>
              <a:cs typeface="Carlito"/>
            </a:endParaRPr>
          </a:p>
          <a:p>
            <a:pPr algn="ctr" marL="12700" marR="5080" indent="2540">
              <a:lnSpc>
                <a:spcPct val="99200"/>
              </a:lnSpc>
              <a:spcBef>
                <a:spcPts val="85"/>
              </a:spcBef>
            </a:pPr>
            <a:r>
              <a:rPr dirty="0" sz="2500" spc="40" b="1">
                <a:solidFill>
                  <a:srgbClr val="1A1A1A"/>
                </a:solidFill>
                <a:latin typeface="Trebuchet MS"/>
                <a:cs typeface="Trebuchet MS"/>
              </a:rPr>
              <a:t>Create </a:t>
            </a:r>
            <a:r>
              <a:rPr dirty="0" sz="2500" spc="100" b="1">
                <a:solidFill>
                  <a:srgbClr val="1A1A1A"/>
                </a:solidFill>
                <a:latin typeface="Trebuchet MS"/>
                <a:cs typeface="Trebuchet MS"/>
              </a:rPr>
              <a:t>a </a:t>
            </a:r>
            <a:r>
              <a:rPr dirty="0" sz="2500" spc="50" b="1">
                <a:solidFill>
                  <a:srgbClr val="1A1A1A"/>
                </a:solidFill>
                <a:latin typeface="Trebuchet MS"/>
                <a:cs typeface="Trebuchet MS"/>
              </a:rPr>
              <a:t>Visualforce </a:t>
            </a:r>
            <a:r>
              <a:rPr dirty="0" sz="2500" spc="150" b="1">
                <a:solidFill>
                  <a:srgbClr val="1A1A1A"/>
                </a:solidFill>
                <a:latin typeface="Trebuchet MS"/>
                <a:cs typeface="Trebuchet MS"/>
              </a:rPr>
              <a:t>page </a:t>
            </a:r>
            <a:r>
              <a:rPr dirty="0" sz="2500" spc="15" b="1">
                <a:solidFill>
                  <a:srgbClr val="1A1A1A"/>
                </a:solidFill>
                <a:latin typeface="Trebuchet MS"/>
                <a:cs typeface="Trebuchet MS"/>
              </a:rPr>
              <a:t>that </a:t>
            </a:r>
            <a:r>
              <a:rPr dirty="0" sz="2500" spc="110" b="1">
                <a:solidFill>
                  <a:srgbClr val="1A1A1A"/>
                </a:solidFill>
                <a:latin typeface="Trebuchet MS"/>
                <a:cs typeface="Trebuchet MS"/>
              </a:rPr>
              <a:t>uses </a:t>
            </a:r>
            <a:r>
              <a:rPr dirty="0" sz="2500" spc="100" b="1">
                <a:solidFill>
                  <a:srgbClr val="1A1A1A"/>
                </a:solidFill>
                <a:latin typeface="Trebuchet MS"/>
                <a:cs typeface="Trebuchet MS"/>
              </a:rPr>
              <a:t>a </a:t>
            </a:r>
            <a:r>
              <a:rPr dirty="0" sz="2500" spc="95" b="1">
                <a:solidFill>
                  <a:srgbClr val="1A1A1A"/>
                </a:solidFill>
                <a:latin typeface="Trebuchet MS"/>
                <a:cs typeface="Trebuchet MS"/>
              </a:rPr>
              <a:t>custom </a:t>
            </a:r>
            <a:r>
              <a:rPr dirty="0" sz="2500" spc="25" b="1">
                <a:solidFill>
                  <a:srgbClr val="1A1A1A"/>
                </a:solidFill>
                <a:latin typeface="Trebuchet MS"/>
                <a:cs typeface="Trebuchet MS"/>
              </a:rPr>
              <a:t>controller </a:t>
            </a:r>
            <a:r>
              <a:rPr dirty="0" sz="2500" spc="30" b="1">
                <a:solidFill>
                  <a:srgbClr val="1A1A1A"/>
                </a:solidFill>
                <a:latin typeface="Trebuchet MS"/>
                <a:cs typeface="Trebuchet MS"/>
              </a:rPr>
              <a:t>to  </a:t>
            </a:r>
            <a:r>
              <a:rPr dirty="0" sz="2500" spc="75" b="1">
                <a:solidFill>
                  <a:srgbClr val="1A1A1A"/>
                </a:solidFill>
                <a:latin typeface="Trebuchet MS"/>
                <a:cs typeface="Trebuchet MS"/>
              </a:rPr>
              <a:t>display</a:t>
            </a:r>
            <a:r>
              <a:rPr dirty="0" sz="25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00" b="1">
                <a:solidFill>
                  <a:srgbClr val="1A1A1A"/>
                </a:solidFill>
                <a:latin typeface="Trebuchet MS"/>
                <a:cs typeface="Trebuchet MS"/>
              </a:rPr>
              <a:t>a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1A1A1A"/>
                </a:solidFill>
                <a:latin typeface="Trebuchet MS"/>
                <a:cs typeface="Trebuchet MS"/>
              </a:rPr>
              <a:t>list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45" b="1">
                <a:solidFill>
                  <a:srgbClr val="1A1A1A"/>
                </a:solidFill>
                <a:latin typeface="Trebuchet MS"/>
                <a:cs typeface="Trebuchet MS"/>
              </a:rPr>
              <a:t>of</a:t>
            </a:r>
            <a:r>
              <a:rPr dirty="0" sz="2500" spc="-15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20" b="1">
                <a:solidFill>
                  <a:srgbClr val="1A1A1A"/>
                </a:solidFill>
                <a:latin typeface="Trebuchet MS"/>
                <a:cs typeface="Trebuchet MS"/>
              </a:rPr>
              <a:t>cases</a:t>
            </a:r>
            <a:r>
              <a:rPr dirty="0" sz="2500" spc="-12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1A1A1A"/>
                </a:solidFill>
                <a:latin typeface="Trebuchet MS"/>
                <a:cs typeface="Trebuchet MS"/>
              </a:rPr>
              <a:t>with</a:t>
            </a:r>
            <a:r>
              <a:rPr dirty="0" sz="2500" spc="-14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1A1A1A"/>
                </a:solidFill>
                <a:latin typeface="Trebuchet MS"/>
                <a:cs typeface="Trebuchet MS"/>
              </a:rPr>
              <a:t>status</a:t>
            </a:r>
            <a:r>
              <a:rPr dirty="0" sz="2500" spc="-12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45" b="1">
                <a:solidFill>
                  <a:srgbClr val="1A1A1A"/>
                </a:solidFill>
                <a:latin typeface="Trebuchet MS"/>
                <a:cs typeface="Trebuchet MS"/>
              </a:rPr>
              <a:t>of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1A1A1A"/>
                </a:solidFill>
                <a:latin typeface="Trebuchet MS"/>
                <a:cs typeface="Trebuchet MS"/>
              </a:rPr>
              <a:t>'New'.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30" b="1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1A1A1A"/>
                </a:solidFill>
                <a:latin typeface="Trebuchet MS"/>
                <a:cs typeface="Trebuchet MS"/>
              </a:rPr>
              <a:t>page</a:t>
            </a:r>
            <a:r>
              <a:rPr dirty="0" sz="2500" spc="-120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90" b="1">
                <a:solidFill>
                  <a:srgbClr val="1A1A1A"/>
                </a:solidFill>
                <a:latin typeface="Trebuchet MS"/>
                <a:cs typeface="Trebuchet MS"/>
              </a:rPr>
              <a:t>must</a:t>
            </a:r>
            <a:r>
              <a:rPr dirty="0" sz="2500" spc="-15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90" b="1">
                <a:solidFill>
                  <a:srgbClr val="1A1A1A"/>
                </a:solidFill>
                <a:latin typeface="Trebuchet MS"/>
                <a:cs typeface="Trebuchet MS"/>
              </a:rPr>
              <a:t>be  </a:t>
            </a:r>
            <a:r>
              <a:rPr dirty="0" sz="2500" spc="105" b="1">
                <a:solidFill>
                  <a:srgbClr val="1A1A1A"/>
                </a:solidFill>
                <a:latin typeface="Trebuchet MS"/>
                <a:cs typeface="Trebuchet MS"/>
              </a:rPr>
              <a:t>named</a:t>
            </a:r>
            <a:r>
              <a:rPr dirty="0" sz="2500" spc="-145" b="1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500" spc="85" b="1">
                <a:solidFill>
                  <a:srgbClr val="1A1A1A"/>
                </a:solidFill>
                <a:latin typeface="Trebuchet MS"/>
                <a:cs typeface="Trebuchet MS"/>
              </a:rPr>
              <a:t>NewCaseList</a:t>
            </a:r>
            <a:r>
              <a:rPr dirty="0" sz="2500" spc="85" b="1">
                <a:solidFill>
                  <a:srgbClr val="1A1A1A"/>
                </a:solidFill>
                <a:latin typeface="Carlito"/>
                <a:cs typeface="Carlito"/>
              </a:rPr>
              <a:t>.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20256" y="1748027"/>
            <a:ext cx="4998720" cy="312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36547" y="1748027"/>
            <a:ext cx="4858512" cy="303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45435" y="5067337"/>
            <a:ext cx="8682227" cy="4058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730" y="412750"/>
            <a:ext cx="1005840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500" spc="105">
                <a:solidFill>
                  <a:srgbClr val="3E3E3E"/>
                </a:solidFill>
                <a:latin typeface="Trebuchet MS"/>
                <a:cs typeface="Trebuchet MS"/>
              </a:rPr>
              <a:t>Creating</a:t>
            </a:r>
            <a:r>
              <a:rPr dirty="0" u="none" sz="4500" spc="-2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u="none" sz="4500" spc="114">
                <a:solidFill>
                  <a:srgbClr val="3E3E3E"/>
                </a:solidFill>
                <a:latin typeface="Trebuchet MS"/>
                <a:cs typeface="Trebuchet MS"/>
              </a:rPr>
              <a:t>Lightning</a:t>
            </a:r>
            <a:r>
              <a:rPr dirty="0" u="none" sz="4500" spc="-3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u="none" sz="4500" spc="20">
                <a:solidFill>
                  <a:srgbClr val="3E3E3E"/>
                </a:solidFill>
                <a:latin typeface="Trebuchet MS"/>
                <a:cs typeface="Trebuchet MS"/>
              </a:rPr>
              <a:t>App:</a:t>
            </a:r>
            <a:r>
              <a:rPr dirty="0" u="none" sz="4500" spc="-2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u="none" sz="4500" spc="160">
                <a:solidFill>
                  <a:srgbClr val="7C28CD"/>
                </a:solidFill>
                <a:latin typeface="Trebuchet MS"/>
                <a:cs typeface="Trebuchet MS"/>
              </a:rPr>
              <a:t>TRAVEL</a:t>
            </a:r>
            <a:r>
              <a:rPr dirty="0" u="none" sz="4500" spc="-285">
                <a:solidFill>
                  <a:srgbClr val="7C28CD"/>
                </a:solidFill>
                <a:latin typeface="Trebuchet MS"/>
                <a:cs typeface="Trebuchet MS"/>
              </a:rPr>
              <a:t> </a:t>
            </a:r>
            <a:r>
              <a:rPr dirty="0" u="none" sz="4500" spc="165">
                <a:solidFill>
                  <a:srgbClr val="7C28CD"/>
                </a:solidFill>
                <a:latin typeface="Trebuchet MS"/>
                <a:cs typeface="Trebuchet MS"/>
              </a:rPr>
              <a:t>APP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47216" y="1479803"/>
            <a:ext cx="4655820" cy="270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20256" y="3509771"/>
            <a:ext cx="4856988" cy="3035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8189" y="470661"/>
            <a:ext cx="8707755" cy="787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887345" marR="5080" indent="-2875280">
              <a:lnSpc>
                <a:spcPct val="100000"/>
              </a:lnSpc>
              <a:spcBef>
                <a:spcPts val="95"/>
              </a:spcBef>
            </a:pPr>
            <a:r>
              <a:rPr dirty="0" u="none" spc="105">
                <a:latin typeface="Trebuchet MS"/>
                <a:cs typeface="Trebuchet MS"/>
              </a:rPr>
              <a:t>Custom</a:t>
            </a:r>
            <a:r>
              <a:rPr dirty="0" u="none" spc="-150">
                <a:latin typeface="Trebuchet MS"/>
                <a:cs typeface="Trebuchet MS"/>
              </a:rPr>
              <a:t> </a:t>
            </a:r>
            <a:r>
              <a:rPr dirty="0" u="none" spc="15">
                <a:latin typeface="Trebuchet MS"/>
                <a:cs typeface="Trebuchet MS"/>
              </a:rPr>
              <a:t>object</a:t>
            </a:r>
            <a:r>
              <a:rPr dirty="0" u="none" spc="-140">
                <a:latin typeface="Trebuchet MS"/>
                <a:cs typeface="Trebuchet MS"/>
              </a:rPr>
              <a:t> </a:t>
            </a:r>
            <a:r>
              <a:rPr dirty="0" u="none" spc="55">
                <a:latin typeface="Trebuchet MS"/>
                <a:cs typeface="Trebuchet MS"/>
              </a:rPr>
              <a:t>Department</a:t>
            </a:r>
            <a:r>
              <a:rPr dirty="0" u="none" spc="-125">
                <a:latin typeface="Trebuchet MS"/>
                <a:cs typeface="Trebuchet MS"/>
              </a:rPr>
              <a:t> </a:t>
            </a:r>
            <a:r>
              <a:rPr dirty="0" u="none" spc="95">
                <a:latin typeface="Trebuchet MS"/>
                <a:cs typeface="Trebuchet MS"/>
              </a:rPr>
              <a:t>and</a:t>
            </a:r>
            <a:r>
              <a:rPr dirty="0" u="none" spc="-145">
                <a:latin typeface="Trebuchet MS"/>
                <a:cs typeface="Trebuchet MS"/>
              </a:rPr>
              <a:t> </a:t>
            </a:r>
            <a:r>
              <a:rPr dirty="0" u="none" spc="55">
                <a:latin typeface="Trebuchet MS"/>
                <a:cs typeface="Trebuchet MS"/>
              </a:rPr>
              <a:t>Creating</a:t>
            </a:r>
            <a:r>
              <a:rPr dirty="0" u="none" spc="-135">
                <a:latin typeface="Trebuchet MS"/>
                <a:cs typeface="Trebuchet MS"/>
              </a:rPr>
              <a:t> </a:t>
            </a:r>
            <a:r>
              <a:rPr dirty="0" u="none" spc="95">
                <a:latin typeface="Trebuchet MS"/>
                <a:cs typeface="Trebuchet MS"/>
              </a:rPr>
              <a:t>custom</a:t>
            </a:r>
            <a:r>
              <a:rPr dirty="0" u="none" spc="-135">
                <a:latin typeface="Trebuchet MS"/>
                <a:cs typeface="Trebuchet MS"/>
              </a:rPr>
              <a:t> </a:t>
            </a:r>
            <a:r>
              <a:rPr dirty="0" u="none" spc="50">
                <a:latin typeface="Trebuchet MS"/>
                <a:cs typeface="Trebuchet MS"/>
              </a:rPr>
              <a:t>fields</a:t>
            </a:r>
            <a:r>
              <a:rPr dirty="0" u="none" spc="-135">
                <a:latin typeface="Trebuchet MS"/>
                <a:cs typeface="Trebuchet MS"/>
              </a:rPr>
              <a:t> </a:t>
            </a:r>
            <a:r>
              <a:rPr dirty="0" u="none" spc="-40">
                <a:latin typeface="Trebuchet MS"/>
                <a:cs typeface="Trebuchet MS"/>
              </a:rPr>
              <a:t>in  </a:t>
            </a:r>
            <a:r>
              <a:rPr dirty="0" u="none" spc="55">
                <a:latin typeface="Trebuchet MS"/>
                <a:cs typeface="Trebuchet MS"/>
              </a:rPr>
              <a:t>Department</a:t>
            </a:r>
            <a:r>
              <a:rPr dirty="0" u="none" spc="-150">
                <a:latin typeface="Trebuchet MS"/>
                <a:cs typeface="Trebuchet MS"/>
              </a:rPr>
              <a:t> </a:t>
            </a:r>
            <a:r>
              <a:rPr dirty="0" u="none" spc="20">
                <a:latin typeface="Trebuchet MS"/>
                <a:cs typeface="Trebuchet MS"/>
              </a:rPr>
              <a:t>Object</a:t>
            </a:r>
          </a:p>
        </p:txBody>
      </p:sp>
      <p:sp>
        <p:nvSpPr>
          <p:cNvPr id="3" name="object 3"/>
          <p:cNvSpPr/>
          <p:nvPr/>
        </p:nvSpPr>
        <p:spPr>
          <a:xfrm>
            <a:off x="2060448" y="1443227"/>
            <a:ext cx="8255508" cy="5160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1144" y="474675"/>
            <a:ext cx="910907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500" spc="50">
                <a:solidFill>
                  <a:srgbClr val="252525"/>
                </a:solidFill>
                <a:latin typeface="Trebuchet MS"/>
                <a:cs typeface="Trebuchet MS"/>
              </a:rPr>
              <a:t>Field </a:t>
            </a:r>
            <a:r>
              <a:rPr dirty="0" u="none" sz="4500" spc="160">
                <a:solidFill>
                  <a:srgbClr val="252525"/>
                </a:solidFill>
                <a:latin typeface="Trebuchet MS"/>
                <a:cs typeface="Trebuchet MS"/>
              </a:rPr>
              <a:t>Dependency</a:t>
            </a:r>
            <a:r>
              <a:rPr dirty="0" u="none" sz="4500" spc="-894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u="none" sz="4500" spc="-70">
                <a:solidFill>
                  <a:srgbClr val="252525"/>
                </a:solidFill>
                <a:latin typeface="Trebuchet MS"/>
                <a:cs typeface="Trebuchet MS"/>
              </a:rPr>
              <a:t>in </a:t>
            </a:r>
            <a:r>
              <a:rPr dirty="0" u="none" sz="4500" spc="105">
                <a:solidFill>
                  <a:srgbClr val="252525"/>
                </a:solidFill>
                <a:latin typeface="Trebuchet MS"/>
                <a:cs typeface="Trebuchet MS"/>
              </a:rPr>
              <a:t>Department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19527" y="1452372"/>
            <a:ext cx="7987283" cy="4992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4698" y="322554"/>
            <a:ext cx="9823450" cy="8731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022725" marR="5080" indent="-4010660">
              <a:lnSpc>
                <a:spcPct val="106900"/>
              </a:lnSpc>
              <a:spcBef>
                <a:spcPts val="100"/>
              </a:spcBef>
            </a:pPr>
            <a:r>
              <a:rPr dirty="0" u="none" sz="2600" spc="60">
                <a:latin typeface="Trebuchet MS"/>
                <a:cs typeface="Trebuchet MS"/>
              </a:rPr>
              <a:t>Creating</a:t>
            </a:r>
            <a:r>
              <a:rPr dirty="0" u="none" sz="2600" spc="-170">
                <a:latin typeface="Trebuchet MS"/>
                <a:cs typeface="Trebuchet MS"/>
              </a:rPr>
              <a:t> </a:t>
            </a:r>
            <a:r>
              <a:rPr dirty="0" u="none" sz="2600" spc="110">
                <a:latin typeface="Trebuchet MS"/>
                <a:cs typeface="Trebuchet MS"/>
              </a:rPr>
              <a:t>Custom</a:t>
            </a:r>
            <a:r>
              <a:rPr dirty="0" u="none" sz="2600" spc="-150">
                <a:latin typeface="Trebuchet MS"/>
                <a:cs typeface="Trebuchet MS"/>
              </a:rPr>
              <a:t> </a:t>
            </a:r>
            <a:r>
              <a:rPr dirty="0" u="none" sz="2600" spc="30">
                <a:latin typeface="Trebuchet MS"/>
                <a:cs typeface="Trebuchet MS"/>
              </a:rPr>
              <a:t>Object</a:t>
            </a:r>
            <a:r>
              <a:rPr dirty="0" u="none" sz="2600" spc="-175">
                <a:latin typeface="Trebuchet MS"/>
                <a:cs typeface="Trebuchet MS"/>
              </a:rPr>
              <a:t> </a:t>
            </a:r>
            <a:r>
              <a:rPr dirty="0" u="none" sz="2600" spc="35">
                <a:latin typeface="Trebuchet MS"/>
                <a:cs typeface="Trebuchet MS"/>
              </a:rPr>
              <a:t>Travel</a:t>
            </a:r>
            <a:r>
              <a:rPr dirty="0" u="none" sz="2600" spc="-185">
                <a:latin typeface="Trebuchet MS"/>
                <a:cs typeface="Trebuchet MS"/>
              </a:rPr>
              <a:t> </a:t>
            </a:r>
            <a:r>
              <a:rPr dirty="0" u="none" sz="2600" spc="75">
                <a:latin typeface="Trebuchet MS"/>
                <a:cs typeface="Trebuchet MS"/>
              </a:rPr>
              <a:t>Approval</a:t>
            </a:r>
            <a:r>
              <a:rPr dirty="0" u="none" sz="2600" spc="-185">
                <a:latin typeface="Trebuchet MS"/>
                <a:cs typeface="Trebuchet MS"/>
              </a:rPr>
              <a:t> </a:t>
            </a:r>
            <a:r>
              <a:rPr dirty="0" u="none" sz="2600" spc="105">
                <a:latin typeface="Trebuchet MS"/>
                <a:cs typeface="Trebuchet MS"/>
              </a:rPr>
              <a:t>and</a:t>
            </a:r>
            <a:r>
              <a:rPr dirty="0" u="none" sz="2600" spc="-165">
                <a:latin typeface="Trebuchet MS"/>
                <a:cs typeface="Trebuchet MS"/>
              </a:rPr>
              <a:t> </a:t>
            </a:r>
            <a:r>
              <a:rPr dirty="0" u="none" sz="2600" spc="110">
                <a:latin typeface="Trebuchet MS"/>
                <a:cs typeface="Trebuchet MS"/>
              </a:rPr>
              <a:t>Custom</a:t>
            </a:r>
            <a:r>
              <a:rPr dirty="0" u="none" sz="2600" spc="-140">
                <a:latin typeface="Trebuchet MS"/>
                <a:cs typeface="Trebuchet MS"/>
              </a:rPr>
              <a:t> </a:t>
            </a:r>
            <a:r>
              <a:rPr dirty="0" u="none" sz="2600" spc="50">
                <a:latin typeface="Trebuchet MS"/>
                <a:cs typeface="Trebuchet MS"/>
              </a:rPr>
              <a:t>Fields</a:t>
            </a:r>
            <a:r>
              <a:rPr dirty="0" u="none" sz="2600" spc="-165">
                <a:latin typeface="Trebuchet MS"/>
                <a:cs typeface="Trebuchet MS"/>
              </a:rPr>
              <a:t> </a:t>
            </a:r>
            <a:r>
              <a:rPr dirty="0" u="none" sz="2600" spc="-40">
                <a:latin typeface="Trebuchet MS"/>
                <a:cs typeface="Trebuchet MS"/>
              </a:rPr>
              <a:t>in  </a:t>
            </a:r>
            <a:r>
              <a:rPr dirty="0" u="none" sz="2600" spc="15">
                <a:latin typeface="Trebuchet MS"/>
                <a:cs typeface="Trebuchet MS"/>
              </a:rPr>
              <a:t>that</a:t>
            </a:r>
            <a:r>
              <a:rPr dirty="0" u="none" sz="2600" spc="-165">
                <a:latin typeface="Trebuchet MS"/>
                <a:cs typeface="Trebuchet MS"/>
              </a:rPr>
              <a:t> </a:t>
            </a:r>
            <a:r>
              <a:rPr dirty="0" u="none" sz="2600" spc="25">
                <a:latin typeface="Trebuchet MS"/>
                <a:cs typeface="Trebuchet MS"/>
              </a:rPr>
              <a:t>Object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8860" y="1236357"/>
            <a:ext cx="8528812" cy="5088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2023-02-28T10:28:31Z</dcterms:created>
  <dcterms:modified xsi:type="dcterms:W3CDTF">2023-02-28T10:28:31Z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2023-02-28T00:00:00Z</vt:filetime>
  </property>
</Properties>
</file>